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ink/ink3.xml" ContentType="application/inkml+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ink/ink4.xml" ContentType="application/inkml+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ink/ink5.xml" ContentType="application/inkml+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ink/ink6.xml" ContentType="application/inkml+xml"/>
  <Override PartName="/ppt/tags/tag15.xml" ContentType="application/vnd.openxmlformats-officedocument.presentationml.tags+xml"/>
  <Override PartName="/ppt/tags/tag16.xml" ContentType="application/vnd.openxmlformats-officedocument.presentationml.tags+xml"/>
  <Override PartName="/ppt/ink/ink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3"/>
  </p:notesMasterIdLst>
  <p:sldIdLst>
    <p:sldId id="257" r:id="rId2"/>
    <p:sldId id="294" r:id="rId3"/>
    <p:sldId id="340" r:id="rId4"/>
    <p:sldId id="341" r:id="rId5"/>
    <p:sldId id="362" r:id="rId6"/>
    <p:sldId id="363" r:id="rId7"/>
    <p:sldId id="364" r:id="rId8"/>
    <p:sldId id="367" r:id="rId9"/>
    <p:sldId id="365" r:id="rId10"/>
    <p:sldId id="366" r:id="rId11"/>
    <p:sldId id="379" r:id="rId12"/>
    <p:sldId id="380" r:id="rId13"/>
    <p:sldId id="381" r:id="rId14"/>
    <p:sldId id="382" r:id="rId15"/>
    <p:sldId id="383" r:id="rId16"/>
    <p:sldId id="384" r:id="rId17"/>
    <p:sldId id="385" r:id="rId18"/>
    <p:sldId id="386" r:id="rId19"/>
    <p:sldId id="368" r:id="rId20"/>
    <p:sldId id="342" r:id="rId21"/>
    <p:sldId id="344" r:id="rId22"/>
    <p:sldId id="345" r:id="rId23"/>
    <p:sldId id="346" r:id="rId24"/>
    <p:sldId id="347" r:id="rId25"/>
    <p:sldId id="351" r:id="rId26"/>
    <p:sldId id="352" r:id="rId27"/>
    <p:sldId id="353" r:id="rId28"/>
    <p:sldId id="359" r:id="rId29"/>
    <p:sldId id="360" r:id="rId30"/>
    <p:sldId id="361" r:id="rId31"/>
    <p:sldId id="358" r:id="rId32"/>
    <p:sldId id="369" r:id="rId33"/>
    <p:sldId id="370" r:id="rId34"/>
    <p:sldId id="371" r:id="rId35"/>
    <p:sldId id="372" r:id="rId36"/>
    <p:sldId id="373" r:id="rId37"/>
    <p:sldId id="374" r:id="rId38"/>
    <p:sldId id="375" r:id="rId39"/>
    <p:sldId id="376" r:id="rId40"/>
    <p:sldId id="377" r:id="rId41"/>
    <p:sldId id="37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0433" autoAdjust="0"/>
  </p:normalViewPr>
  <p:slideViewPr>
    <p:cSldViewPr snapToGrid="0">
      <p:cViewPr varScale="1">
        <p:scale>
          <a:sx n="94" d="100"/>
          <a:sy n="94" d="100"/>
        </p:scale>
        <p:origin x="543"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3-13T21:47:16.152"/>
    </inkml:context>
    <inkml:brush xml:id="br0">
      <inkml:brushProperty name="width" value="0.05292" units="cm"/>
      <inkml:brushProperty name="height" value="0.05292" units="cm"/>
      <inkml:brushProperty name="color" value="#FF0000"/>
    </inkml:brush>
  </inkml:definitions>
  <inkml:trace contextRef="#ctx0" brushRef="#br0">9417 7604 320 0,'0'-26'121'0,"3"18"-95"0,-3 5 18 15,0 3 0-15,0 0-29 16,6 0-9-16,6 0-12 16,5-3-4-16,13-2 5 15,12 0 20-15,17-3 12 0,16-3 0 16,14-5-1-16,18 6-6 16,12-3 0-16,21 2-9 15,12 3-2-15,15 5-5 16,14-2-1-16,16 5-1 15,14 0-2-15,12 0 1 0,12-2 1 16,24 2-3 0,3-6 0-16,3 6 3 15,3-8 1-15,-15 11-1 0,-12-8-2 16,-17 15 1-16,-16-10 1 16,-18 11-1-1,-17-6 2-15,-15 8-2 0,-12-10-1 16,-15 8 3-1,-15-6 0-15,-12 3-1 0,-12-8 1 16,-14 5-7-16,-13-8-1 16,-11 6 8-16,-13-6 5 15,-8 3-65-15,-6 6-30 16,-15 10 43-16,0 0 23 16</inkml:trace>
  <inkml:trace contextRef="#ctx0" brushRef="#br0" timeOffset="1125.5339">16531 7668 256 0,'-12'-14'96'0,"3"12"-75"0,15 2 6 0,-6 0-4 0,0 0-2 16,0 0 4-16,9 2 13 16,0 1 8-16,6 0-24 15,-1-1-10-15,4 1-4 0,3 0 6 16,9-1 3-16,6 1-4 16,11 2-3-16,16-2-3 15,17 2 0-15,18-2 0 16,12-1 1-16,18 4 0 15,15-6 2-15,15 2 1 16,6-4 1-16,11 2-2 16,7-3 1-16,3 0-2 15,-4 1 0-15,4-3-3 16,-1-1-1-16,1 4-1 16,-4-4 0-16,-5 6-5 15,-3-5 1 1,-4 5 0-16,-11-3 2 0,-6 1-1 15,-3-1-1-15,-3 6 1 16,-4-6-1-16,1 3 0 16,-3 0 0-16,-6 3 0 15,0-6 2-15,0 6-3 0,0-3 0 16,-6 0 3 0,3-3 1-16,0 6-1 0,0-6-2 15,6 3-2-15,6 0 1 16,-9 3 1-16,29-6 0 15,-11 6 0-15,-12-6 2 16,-15 6-1-16,-12-9-1 16,-15 6-4-16,-14-2-2 15,-13 2-48-15,-14 0-21 16,-22 5 38 0,-17-2 18-16</inkml:trace>
  <inkml:trace contextRef="#ctx0" brushRef="#br0" timeOffset="3337.5093">4794 8596 252 0,'-24'-16'96'0,"15"14"-75"0,0-6 14 0,6 8 3 16,3-3-2-16,0 3 2 15,9-2-16-15,6-4-12 16,6 1 6-16,9 0 6 0,15-3-2 15,14 0 0-15,18 0-5 16,19-5-1-16,20-1-4 16,21-4 1-16,26 2 0 15,13-5 1-15,18 5-2 16,8-3 1-16,18 6-4 16,3-3-2-16,10 8 2 15,-4-5 0-15,12 8-3 16,-3-6-1-1,6 9-1-15,0-9 1 16,-6 11-2-16,-11-8-1 0,-10 13 5 16,-24-7 1-16,-8 2 2 15,-15-3 0-15,-19 6-4 16,-17-6-1-16,-24 3-1 0,-17-5 1 16,-22 0-29-16,-17-3-9 15,-16 2-100-15,-20 12-41 16,-18-6 88-16,-18 2 45 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3-13T21:53:46.004"/>
    </inkml:context>
    <inkml:brush xml:id="br0">
      <inkml:brushProperty name="width" value="0.05292" units="cm"/>
      <inkml:brushProperty name="height" value="0.05292" units="cm"/>
      <inkml:brushProperty name="color" value="#FF0000"/>
    </inkml:brush>
  </inkml:definitions>
  <inkml:trace contextRef="#ctx0" brushRef="#br0">3484 7583 348 0,'-3'-40'129'0,"6"27"-100"0,3 5-11 0,0 8-12 16,0 0 10-16,6-3 9 0,9 6-4 15,15 0-1-15,32 5-12 16,16 2 12-16,26 1 7 0,41 2-6 16,28-2-1-16,32 2-4 15,42-5 0-15,33 2-2 16,6-4 1-16,23 2-2 15,22-6 0-15,17 6-1 16,-9-5 2-16,-23 0-3 16,-10 2-1-16,-44-5-4 15,-24 2-1-15,-35 1-1 16,-43-6 2-16,-29 1 1 16,-30-1 1-16,-26-2 0 15,-19 0 2-15,-14-3-3 0,-12 0-2 16,-7 2-7-1,-8 1-1-15,-3 5-32 16,-3-5-14-16,0 2-26 0,6 3-11 16,2 5 47-16,10-5 20 15</inkml:trace>
  <inkml:trace contextRef="#ctx0" brushRef="#br0" timeOffset="1695.9578">13411 7678 332 0,'6'-13'126'0,"-3"13"-98"0,9 0-10 0,-6 0-10 15,3 0 9-15,6-3 11 16,9 1-5-16,11-4-4 15,22 4-10-15,35-1 9 0,21-2 8 16,42 5-3-16,24-3-1 16,29 3-8-16,30 0-1 15,6 3 1-15,24-1 3 0,15 4 0 16,15-4-1-16,11 6 0 16,16 0 0-1,11 3-6-15,-15-1-4 16,-2 4-3-16,-21 4 0 15,-22-5-2-15,-23 1-1 0,-29-4 5 16,-31-2 1-16,-23-3 0 16,-21 1 1-16,-24-4-4 15,-27 1-2-15,-21-3 0 16,-17-3-1-16,-16-2 0 16,-14 0 0-16,-15-3-5 15,-18 0 1-15,-18 0-7 16,-14-5-1-16,-25 2-2 15,-38-7-1-15,-33-1 1 16,-48-10 1-16,-47 3 1 16,-42-19 0-16,-41 2 4 0,-28-4 5 15,-77 2-3-15,25 8 0 16,13 15 3-16,25-1 3 16,6 7 5-16,15 5 4 15,44 6-11-15,27 2-5 16,48 3 9-16,44 0 5 15,42 6-2 1,33-1-3-16,29 5-10 0,27 1-5 0,33 10-2 16,57 0 1-1,59 6 1-15,89-14 1 16,84-10-2-16,62 7 1 16,33 1 5-16,18 10 4 15,0 5 9-15,-12 4 7 0,-33 1-55 16,-5-2-24-16</inkml:trace>
  <inkml:trace contextRef="#ctx0" brushRef="#br0" timeOffset="44062.1386">16260 14036 152 0,'-6'0'57'0,"0"-5"-44"0,9 5 16 16,-3 0 4-16,0 0 1 15,0 0 5-15,0 0 4 16,0-3 3-16,0 3-24 16,0 0 3-16,3 0-1 0,-3 0 3 15,9 0-1 1,3 3-15-16,3 0-6 15,-1-1-3-15,4 1-5 16,3 2 2-16,0 0-1 0,3 3 0 16,-3 0 0-16,5 3-2 15,1 2 7 1,6-2 3-16,-3-1 1 16,2 3 1-16,-2-2-2 0,3 2 1 15,0-7-2-15,-1 2 2 16,1-1-2-16,-3 4 2 15,3 0-4-15,-3-1 0 16,-1-2-1 0,1 3 1-16,6-6 0 0,-4 6 1 15,1-3-2-15,0 2 1 16,0-2 0-16,-4 0 1 16,4-3-2-16,-3 3-2 15,0-2 1-15,-3 1-1 0,2-1 0 16,4 2 2-16,-3-3-3 15,0 3 0 1,-4 0 3-16,7 0 1 16,0 0 1-16,-3 0 2 15,-1 0-3-15,-2-3 0 0,0 0-1 16,0 0 1-16,3 1 0 16,-1-4 1-16,1 1-5 15,0 2 1-15,3 1 0 16,-4-1 0-16,1 3 0 15,3-3 2-15,-3 3-1 16,5-3-1-16,1 3 1 16,0-2 1-16,-1-1-1 15,1 0-1-15,3 0 1 0,-3 3 1 16,-1 0-3-16,1 0 0 16,3 3 1-16,-1-1 0 15,7 1 0-15,0-3 0 16,-1 3 0-16,1-3 0 15,0 5 0 1,-1-5 2-16,1 5-1 16,0-5-1-16,5 10 1 0,1-7 1 15,5 5-1-15,-2-8-1 16,0 5 1-16,-4-8-1 16,1 6 0-16,-1-3 2 15,4 5-3-15,5-5 0 0,7 5 1 16,-4-8 2-1,1 3-1-15,-4-2-1 16,4 4 1-16,0-2-1 16,8 3 0-16,0-3 0 0,-2 0 0 15,-7-3 0-15,-2 0 2 16,14 1 3-16,-2 4-2 16,-1-2 0-16,1 0 1 15,-7-5 0-15,-2 2-7 16,-1-2 0-16,1 2 1 15,2 0 1 1,10 3-2-16,2-5 2 0,0-1 10 16,-2-2 3-16,-1 0-8 15,4 0-1-15,5 0-10 16,-12 0-3-16,-8 0 1 16,-10-2 0-16,-5 2-54 0,-12 0-25 15,-12 0 45-15,-19 5 21 16</inkml:trace>
  <inkml:trace contextRef="#ctx0" brushRef="#br0" timeOffset="45202.1755">17177 14544 160 0,'-6'-5'63'0,"6"10"-49"0,-3-5 16 16,3-2 3-16,0 2 15 15,-3-3 9-15,3 0-8 0,0 3-2 16,0 0-27-16,-3 0-7 0,3 3-2 16,0-3 4-16,3 5 3 15,0 0-23-15,6 1-8 16,3-1 4-16,2 0 3 15,4 3 5-15,6 3 3 16,3-1 12 0,6 4 6-16,8 2-6 15,4-1-1-15,3-1-5 0,-1-1-3 0,-2-3 0 16,-1 1-1-16,4 2 4 16,0-2 5-16,-1 2-1 15,10-2 1 1,-1-1-3-16,1-4-1 0,0 1-3 15,-1-1 1 1,4-1-2-16,-4 0 0 0,4 3-6 16,2-2 1-16,1 2 0 15,-7-6 2-15,-2 3 1 16,-4-2 3-16,-2 2 1 16,-3-2 3-16,-1 2-5 15,1 1-1-15,6 2 0 0,-4-3 0 16,1 0-2-1,-3-2-2-15,-4 2 1 0,-5-5 1 16,0 3-1 0,-4-1 2-16,1 4-2 0,-3-4-1 15,0 4 1-15,-1-1-1 16,4 3 0-16,-6-3 0 16,12 3-3-16,-4-3 0 15,4 3 4 1,-3-2 1-16,3 2 0 0,-4-3-2 15,4 3 1-15,-3-3-1 16,2 8 0-16,1-7 0 16,3 7-3-16,5-8 2 15,-2 8 1-15,-3-10 0 0,-1 8 2 16,1-9 1 0,0 9-1-16,-4-6-2 0,4 11-2 15,0-5 1-15,-1 7 1 16,1-7 0-16,3 4 0 15,-1-7 2-15,1 6-3 16,0-9 0-16,-1 3 1 16,-2-3 2-16,3 3-1 15,2-3-1-15,1 3 1 16,2-2-1-16,1 2 0 0,0-8 0 16,-4 5 0-16,-2-8 0 15,0 3-14-15,-4-2-5 16,4-6-105-16,6 2-45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3-13T21:55:08.743"/>
    </inkml:context>
    <inkml:brush xml:id="br0">
      <inkml:brushProperty name="width" value="0.05292" units="cm"/>
      <inkml:brushProperty name="height" value="0.05292" units="cm"/>
      <inkml:brushProperty name="color" value="#FF0000"/>
    </inkml:brush>
  </inkml:definitions>
  <inkml:trace contextRef="#ctx0" brushRef="#br0">18308 6371 144 0,'-27'-2'55'0,"24"2"-43"0,3 0 3 0,0 0-1 16,0 0 4-16,0 0 6 16,0 0 15-16,0-3 11 0,0 3-27 15,3-3 10-15,0 1 2 0,3-1 9 16,3 3 6-16,6-3-36 15,8 3-17 1,13 0-5-16,9 0 1 0,11 0 17 16,16 3 8-16,23 2-2 15,6-2 1-15,15 2-6 16,9 3 1-16,-125-8 6 31,230 8-10-15,-46-8-1-16,-29 0-3 15,-27-3 2-15,-24 1-1 16,-21-1 0-16,-20-2-3 16,-18 0-105-16,-25 2-45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3-13T21:59:28.168"/>
    </inkml:context>
    <inkml:brush xml:id="br0">
      <inkml:brushProperty name="width" value="0.05292" units="cm"/>
      <inkml:brushProperty name="height" value="0.05292" units="cm"/>
      <inkml:brushProperty name="color" value="#FF0000"/>
    </inkml:brush>
  </inkml:definitions>
  <inkml:trace contextRef="#ctx0" brushRef="#br0">6291 4421 252 0,'-3'-26'96'0,"3"13"-75"0,3 10 6 0,-3 0-2 16,0 1-1-16,0-6 3 0,-3-3 10 16,-3-2 6-16,0-6-23 15,-2 1-6-15,-4-1-3 0,-3-2-1 16,-3 0 2-16,-6 0-2 15,0 0-1-15,0-3-3 16,4 0 1-16,-1-2-2 16,0 2 0-16,-3-5 1 15,-3-14 1-15,-2 9 1 16,-4-6 0-16,-6 6-4 16,-3-1-1-16,-5 6-3 15,-13 3-1-15,4 2-1 16,-4 0 0-16,4 6 0 15,-1 2 0-15,1 5 0 0,-4 3 0 16,-11 0 2-16,-1 3 0 16,-2 5-3-16,-1 3 0 15,1 5 2-15,-1 0 2 16,1 2-2-16,0 1-2 16,2 5 2-16,4-1 2 15,-7 12-2-15,1 2-2 16,-9 3 2-16,-1 5 0 15,1-3 1-15,3 3 0 16,-4-2-3-16,1 2 2 16,2-3-1-1,4 1 0-15,0 7 0 16,2 8 0-16,4 6 0 0,-10-1 0 0,-2-2 0 16,6-3 0-16,2-2 0 15,7 5-2-15,-1 3 0 16,4 7 0-16,-4-2 0 15,1-3 0 1,8-2 0-16,-5-3 3 0,5-1-2 16,1 9 1-16,-1 8 0 15,-5 3 0-15,-1-4 0 16,1-1-2-16,5-7 0 16,7 7 3-16,2 12 0 15,4 0 3-15,-4-2-3 16,6-6 0-1,-2 1 1-15,-7 7 0 0,1 19-3 16,2-8 0 0,0-3-12-16,4 9-5 15,2 12 11-15,-3 22 6 0,7-19 3 16,5-8 0-16,0 16 1 16,1-5 1-16,-1-11-1 0,-9 6-1 15,10 15 1-15,-4-5-1 16,6-13 0-16,9 0 0 15,6 13 0-15,10-5 2 16,-7-14-1-16,9 3 2 16,0 19 2-16,3-6 2 15,3-12-3-15,3 1-1 16,3 17-3-16,9-5-1 16,11-14 1-16,16 0 2 15,3 13-1-15,2-2-1 0,4-16 3 16,2-11 0-16,4-2-4 15,17 0-1-15,4-1 1 16,-13-12 0-16,1-17 1 16,-7-10 0-16,7-8-9 15,11-8-4 1,10-7 24-16,-10-9 12 16,-6-5-5-16,-2-8 0 0,2-6-4 15,4-1 1-15,11 1-4 16,-9-7-1-16,-2-3-2 15,-7-13 2-15,7-5-3 0,-1-1 1 16,9 3-3 0,-8-2 0-16,-7-3-1 15,-5-3 0-15,-1 1 2 0,-2 2 3 16,5 0-2-16,1-6 1 16,-1-2-3-16,-5-10 2 15,-1 7-4-15,-5-5 0 16,5 0-1-16,1 0 1 15,20 0-2-15,-8-10 2 16,-7-1 0-16,-5-2 1 16,-1 3-2-1,-2-1-2-15,2 9 1 16,7-14-1-16,5 0 2 16,-2-10 1-16,-7 2-1 0,-2 3 1 0,-1 8 0 15,4-8 3-15,14 2-3 16,-8-4-2-16,-4 7 0 15,-5 3-1 1,-4 5-3-16,1-8 2 16,-1 0 3-16,7-21 1 0,8 8 1 15,-8-2 0-15,-4 1-2 16,-2-20 1-16,0 0-2 16,2 8 2-16,1 5-2 15,8-5-1-15,1-11 1 16,-7 11 1-16,-2 2-1 15,-4 3 2 1,1-11-2-16,-10-4 2 16,1 9-2-16,0 6-1 0,2-7-2 15,-2-7-1-15,-7 4-3 16,-5 7 1-16,-6 9 1 0,-6-30 2 16,-3 8 1-16,-10 3 1 15,-5 10 0-15,-6-31 2 16,0 7-3-16,-11 6 0 15,-7 11-1-15,-9-25-2 16,0 20-4-16,-3 7-2 16,4 18-35-16,-1 22-13 15,-6 16 30-15,-3 23 16 16</inkml:trace>
  <inkml:trace contextRef="#ctx0" brushRef="#br0" timeOffset="5603.0855">14658 11806 280 0,'18'-6'104'0,"-18"6"-81"0,-3-2 12 0,3 2 0 16,0 0-8-16,0 0-1 16,0 0 19-1,0 0 10-15,-6-6-29 0,0 4-3 0,-8-6-1 16,-1 3-9-16,-18-3-2 15,6 0-6-15,-38-3-2 16,14 3 3-16,-29 0 3 0,17 3-4 16,-29 0-3-1,20 2-8-15,-23 0-4 16,24 1 12-16,-22 2 5 16,22 0-11-16,-39-3-4 0,24 0 12 15,-25 3 8-15,25 0-5 16,-36-2-3-16,24 2-3 15,-18 0 1-15,27 0-1 16,-31 0-1-16,28 0 3 16,-21 0 0-1,27 0-4-15,-39 0 1 0,29 0 0 16,-26 2 0 0,27 1 0-16,-30 0 0 15,27-1-3-15,-15 4 2 0,24-4 1 16,-25 6 0-16,28 0 0 0,-27 0 0 15,24 0 0-15,-24 11 0 16,23-6 0-16,-41 13 0 16,27-5 0-1,-15 17 0-15,27-9-3 16,-21 2 2-16,23-4 1 0,-5 2 2 16,18-5-3-16,-10 5-2 15,16-8 2-15,-24 5 2 16,17-4 0-16,-11 9-1 15,18-4 1-15,-13 13-1 16,19-9-3-16,-19 12 2 16,19-9-1-1,-9 6 0-15,14-9 2 0,-11 9 0 0,14-8-3 16,-20 10 2 0,17-7 1-16,-26 20 0 15,17-12 0-15,-8 17 0 0,17-12 0 16,-5 10 0-16,11-13 0 15,-11 5 0-15,11-10 0 16,-11 13 0-16,14-11 0 16,-8 27 0-16,11-16 0 15,-6 16 0-15,13-16-3 16,-4 10 2-16,9-12-4 16,7 20 1-16,5-13 0 15,9 8-1-15,3-10 4 16,9 5 0-16,0-14-2 0,9 6 2 15,-3-8 1 1,9 8 0-16,0-10 0 0,12 2 0 31,-6-8 0-31,23 2 2 0,-8-7-1 16,18-3 2-16,-10-2-2 16,16-9 2-16,-13-2-2 0,31-3 2 15,-13-2 0-15,19-6 1 16,-19 0-2-16,19-5 1 15,-16 0-4-15,27-5 0 16,-17 0 1-16,8-6 2 16,-17 3-1-16,17-8 2 15,-18 6-2-15,31-3-1 16,-22 2 1-16,15-10 1 16,-17 8-1-16,29-6-1 0,-21 6 1 15,16-3-1-15,-19 5 0 16,9-4 0-16,-14 1 0 15,17-2 0-15,-17 3 0 16,17-5 2-16,-18 4-1 16,27-7-1-1,-20 5-2-15,35-7 1 16,-27 4 1-16,24-7 0 16,-26 4 0-16,29-7 0 0,-24 8 0 15,12-8 0-15,-23 8-9 16,35-8-4-16,-24 2 15 15,30-4 8-15,-29 7-7 16,40-5 0-16,-28 7-10 16,23-7-3-16,-27 6 6 15,36-7 1-15,-27 7 3 16,12-14 0-16,-27 8 0 16,30-11 0-16,-26 11 4 0,14-6 5 15,-24 9-5-15,3-3-2 16,-14 2-4-16,5 3 1 15,-14 6-4-15,11-1 1 16,-14 4 2 0,8-1 1-16,-14 2 1 15,11-1 0-15,-14 1-3 0,26 1 2 16,-15 3 3 0,19-4 3-16,-19 4-4 0,13-6-3 0,-16 3 3 15,19-6 1-15,-16 3 0 16,12-16-2-16,-14 6-2 15,8-11-1-15,-14 5 2 16,11-5 0 0,-14 8-2-16,17-8 2 0,-14 8 10 15,2-11 5-15,-11 9 0 16,-3-22 2-16,-10 10-3 16,-5-15 0-16,-6 10-7 15,-15-7-4-15,0 10-1 16,-27-19 1-16,6 14-3 15,-27-24-2-15,10 16-5 16,-31-3 0-16,13 13-9 16,-40-2-2-1,19 10-74-15,-39 14-33 0,-75-1 65 16,48 27 30-16</inkml:trace>
  <inkml:trace contextRef="#ctx0" brushRef="#br0" timeOffset="15884.8475">24050 7501 244 0,'11'-93'90'0,"-2"67"-70"0,6-3-5 0,-3 18-6 15,-3-2-4-15,6-6 4 16,-3-2 13-16,-3-5 8 16,-3-19-15-16,-9-13 7 0,-12-6 5 15,-18 1 2 1,-29-9 5-16,-22-23-18 0,-26-6-9 16,-30 11-5-16,-23 11-2 15,-49 8-20-15,-35 15-7 16,-45 22 5-16,-29 20 5 0,-18 20-1 15,-10 20 1-15,7 35 3 16,21 16 3-16,14 2 7 16,15 19 2-1,16 24 6-15,14 2 2 0,15 24 2 16,11 14 2-16,25 15-1 16,29 11 0-16,31 31-5 15,38-2-1-15,32 29-1 16,42 24-2-16,39-8-2 0,48 24 1 15,35 8-8 1,31-17-2-16,31 4 10 16,19-32 7-1,24-1 4-15,8-36 2 0,9-11-2 0,16-18-1 16,5-35 12 0,24-21 6-16,54-8-18 0,2-32-9 15,4-21 3-15,-19-23 2 16,4-27 6-1,-15-14 6-15,-27-15 8 0,-3-13 7 16,-21-17-2-16,-20-39 0 16,-1-5-6-16,-12-14-3 15,7-34-9-15,-10-13-5 16,-11-24-2-16,2-16 1 16,-65 67 3-16,33-115 2 0,-24-7 3 15,-24 10 4-15,-20-26-10 16,-25-27-2-16,-41-5-4 15,-36-16-2-15,-32-18-8 16,-22-1-3-16,-17 46-10 16,-3-3-1-1,-4 63-90-15,-11 59-41 0,-9 52 79 16,42 30 37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3-13T22:04:46.479"/>
    </inkml:context>
    <inkml:brush xml:id="br0">
      <inkml:brushProperty name="width" value="0.05292" units="cm"/>
      <inkml:brushProperty name="height" value="0.05292" units="cm"/>
      <inkml:brushProperty name="color" value="#FF0000"/>
    </inkml:brush>
  </inkml:definitions>
  <inkml:trace contextRef="#ctx0" brushRef="#br0">19418 12068 316 0,'-12'-22'121'0,"9"20"-95"0,9-6 16 16,-3 5 1-16,0 1-4 15,3-1 4-15,-3 3-11 0,3 3-2 16,3-1-17 0,6 4 3-16,6-4 4 0,14 3-2 0,22-2 1 15,23 2 1-15,18-7 0 16,33 2-5-16,24-6 1 15,30 6-3-15,20-2 0 16,12 2-3-16,10 2-1 16,-7 1-3-16,-3 0-1 15,-20-1 5-15,-19 1 6 16,-17-6-10 0,-15 3-4-16,-24 0-6 15,-24 0-2-15,-18-2 0 0,-17-1 4 16,-15-2 1-16,-13 0 1 15,-8 2-40-15,-12-8-15 16,0 9 27-16,9-30 16 16</inkml:trace>
  <inkml:trace contextRef="#ctx0" brushRef="#br0" timeOffset="1067.943">2568 13234 172 0,'-21'-45'66'0,"12"32"-52"0,3 0 3 16,0 8-2-16,0-1 25 15,-3-1 13-15,0-1 20 16,3 0 7-16,0 0-43 0,3 2-7 0,18 1 8 16,12 0-8-1,21 0-4-15,38-1-1 16,30 1-6-16,45 2-2 15,23 3-12-15,22 0-2 16,-1 0-5-16,9 0 0 16,-5-2 2-16,-7-1 2 15,-17 0 1-15,-22-5 3 16,-14 0-25-16,-15 6-12 16,-21-1 13-16,-26 1 9 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3-13T22:07:34.271"/>
    </inkml:context>
    <inkml:brush xml:id="br0">
      <inkml:brushProperty name="width" value="0.05292" units="cm"/>
      <inkml:brushProperty name="height" value="0.05292" units="cm"/>
      <inkml:brushProperty name="color" value="#FF0000"/>
    </inkml:brush>
  </inkml:definitions>
  <inkml:trace contextRef="#ctx0" brushRef="#br0">18698 17666 228 0,'0'0'85'0,"0"-2"-66"0,0 2 16 16,0-6 6-16,0 6-7 15,0 8 1-15,0-8 4 16,3 0 5-16,-3 0-24 0,0 0-24 0,3 6-11 15,0-6 22-15,0 5 11 16,3 0-5-16,-1-2-2 16,4 2-1-1,0 3-1-15,3-8 0 16,-3 0-3-16,9-3 1 16,6 1-2-16,-3 2 2 15,-3-3-2-15,-1-2 0 16,4 5-1-16,-3-3 2 15,0 3-3 1,-3-3-2-16,0 3 0 16,0-2-1-16,-4 2 0 15,1-5 0-15,0 5 0 0,0 0 2 16,0 0-3-16,3 0 0 16,0 0 1-16,0 0 0 15,0-6 0-15,0 6 2 0,-1 0-1 16,1-2-1-16,-3 2 1 15,3-6-1-15,-3 12 0 16,3-12 0 0,0 12-3-16,0-12 2 0,5 6 1 15,-2 0 0-15,0 0 0 16,3 0 0-16,0 0 0 16,-3-5 2-16,0 10-1 15,-1-10 2-15,-2 10-2 16,0-10-1-16,-3 5 1 15,0 0 1-15,0 0-1 16,-3-3 2-16,-3 3-9 16,0-5-3-16,0 5-105 15,3 0-49-15,0-8 83 16,-3 11 42-16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3-13T22:09:21.780"/>
    </inkml:context>
    <inkml:brush xml:id="br0">
      <inkml:brushProperty name="width" value="0.05292" units="cm"/>
      <inkml:brushProperty name="height" value="0.05292" units="cm"/>
      <inkml:brushProperty name="color" value="#FF0000"/>
    </inkml:brush>
  </inkml:definitions>
  <inkml:trace contextRef="#ctx0" brushRef="#br0">7369 5117 272 0,'-3'-40'101'0,"6"32"-78"0,0 0 0 0,0 6-4 0,0-1-9 16,3 1 2-16,0-1 4 16,6 3 2-16,11 0-9 15,16 0 14-15,18-3 9 0,23 1-18 16,36-4-10-16,36 6-3 15,35-5-2-15,43 2 1 16,26 3 0-16,26 0 0 0,19 3 0 16,18 5 0-1,-7 3 0-15,12-1 0 16,-50 1 2 0,-77-3-3-16,115 5-2 0,-88-5 2 15,76 5 2-15,-85-2-7 16,32-6-1-16,-69-2 21 15,-14-1 12-15,-39-2 5 16,-21-2 2-16,-24-1-12 0,-11-2-3 16,-18 2-12-16,-10-2-7 15,-8-1-94-15,-6 4-41 16,-3-1 66-16,5 3 35 16</inkml:trace>
  <inkml:trace contextRef="#ctx0" brushRef="#br0" timeOffset="1221.3256">15554 5151 208 0,'-12'0'79'0,"7"-5"-61"0,-1 3 30 0,6 2 9 15,0 0-12 1,0 0-1-16,0 0-10 0,0 0-1 16,6 0-19-16,2 0-12 0,19 2-5 15,18-2-8-15,20-5-1 16,25 0 27-16,35-3 11 15,29 2-8-15,34-4-2 16,32 4-10-16,9 1-2 16,27-3-2-16,-35 6 1 15,-58-1 0-15,108-2 1 16,-74-1 0 0,83 1 2-16,-81 2 1 0,54 1 1 15,-71-1-2 1,20 0-1-16,-53 3-3 15,9-2 1-15,-36-1-2 0,-15 1-1 16,-24-1-26-16,-14 0-12 16,-16 1 1-16,-53-1 2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3-13T22:16:02.037"/>
    </inkml:context>
    <inkml:brush xml:id="br0">
      <inkml:brushProperty name="width" value="0.05292" units="cm"/>
      <inkml:brushProperty name="height" value="0.05292" units="cm"/>
      <inkml:brushProperty name="color" value="#FF0000"/>
    </inkml:brush>
  </inkml:definitions>
  <inkml:trace contextRef="#ctx0" brushRef="#br0">10598 17611 248 0,'0'-11'93'0,"6"8"-72"0,6 1 20 0,-6-1 4 16,6-2 3-16,6 5 3 16,3-5-36-16,0-3-18 15,0 8 0-15,2-6 10 0,4 4 9 16,0-4-4-16,3 6-2 16,5-5-1-16,4 5 1 15,12 0 1-15,5 5 1 16,1-5-2-16,2 0-1 15,7 0-1-15,2-5 0 0,7 5 0 16,5 0 2-16,-3 0-3 16,4 0 1-1,2 0-3 1,6 0 2-16,-2 0-2 0,-4 0 0 0,-3 0 1 16,1 0 1-16,2 0-3 15,1 0-1-15,-1 5 1 16,-3-5 0-1,4 6-2-15,2-6-2 0,3 2 1 16,-5 4-1 0,-1 2 0-16,0-8 0 15,4 2 2-15,-4 1 1 16,6 5-1-16,-2-6-2 0,8 1 1 16,-6-3-1-16,6 0 0 15,-2 5 0-15,17 1 0 16,-9-6 2-16,-6 2-1 15,-9-2-1-15,7 8-2 16,-10-8 1-16,-3 3 1 0,-2-6 2 16,2 3-1-16,-2-2 2 15,-1 7-2-15,-3-5-1 16,1 3-2-16,-4-3 1 16,4 5 1-1,-7-5 0-15,4 8 0 0,-7-8 2 16,1 10-1-1,-4-10-1-15,1 3 1 16,-1-3-1-16,1 0 0 16,-7-3 2-16,7 3-1 0,-7-5 2 15,4 5-2-15,2-5-1 16,1 5 1-16,-1-8 1 16,1 8-1-16,2-5-1 15,1 10-2-15,-1-5 1 16,4 0 1-16,-1-5 2 0,1 5-1 15,-4-6-1-15,1 9 1 16,-1-6-1-16,-2 6 0 16,-4-8 0-16,1-1-3 15,-1 4 2-15,1-1 1 16,-4-5 2-16,7 8-1 16,-4-3-1-16,7 1 1 15,2-6-1-15,7 3 0 16,-1-3 2-16,3 2-1 15,1-7-1-15,-1 5 1 16,4 0-1 0,2 3 0-16,-3-3 0 0,-2 5-5 15,-7-5-1-15,-2 0-26 0,-10 1-11 16,-2-4 22 0,-16-2 10-16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5E09E-868B-40EC-BA91-3578DBCC70C2}" type="datetimeFigureOut">
              <a:rPr lang="en-US" smtClean="0"/>
              <a:t>3/13/2019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6EDC3-0BF2-4865-AA1F-F16399449A02}" type="slidenum">
              <a:rPr lang="en-US" smtClean="0"/>
              <a:t>‹#›</a:t>
            </a:fld>
            <a:endParaRPr lang="en-US"/>
          </a:p>
        </p:txBody>
      </p:sp>
    </p:spTree>
    <p:extLst>
      <p:ext uri="{BB962C8B-B14F-4D97-AF65-F5344CB8AC3E}">
        <p14:creationId xmlns:p14="http://schemas.microsoft.com/office/powerpoint/2010/main" val="1256502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dirty="0" smtClean="0"/>
          </a:p>
        </p:txBody>
      </p:sp>
      <p:sp>
        <p:nvSpPr>
          <p:cNvPr id="51204" name="Slide Number Placeholder 3"/>
          <p:cNvSpPr>
            <a:spLocks noGrp="1"/>
          </p:cNvSpPr>
          <p:nvPr>
            <p:ph type="sldNum" sz="quarter" idx="5"/>
          </p:nvPr>
        </p:nvSpPr>
        <p:spPr>
          <a:noFill/>
        </p:spPr>
        <p:txBody>
          <a:bodyPr/>
          <a:lstStyle/>
          <a:p>
            <a:fld id="{7F803353-72E2-470C-8E67-87750F01FAF1}" type="slidenum">
              <a:rPr lang="en-US"/>
              <a:pPr/>
              <a:t>1</a:t>
            </a:fld>
            <a:endParaRPr lang="en-US"/>
          </a:p>
        </p:txBody>
      </p:sp>
    </p:spTree>
    <p:extLst>
      <p:ext uri="{BB962C8B-B14F-4D97-AF65-F5344CB8AC3E}">
        <p14:creationId xmlns:p14="http://schemas.microsoft.com/office/powerpoint/2010/main" val="1070405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36" name="Shape 23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34</a:t>
            </a:fld>
            <a:endParaRPr lang="en-US"/>
          </a:p>
        </p:txBody>
      </p:sp>
    </p:spTree>
    <p:extLst>
      <p:ext uri="{BB962C8B-B14F-4D97-AF65-F5344CB8AC3E}">
        <p14:creationId xmlns:p14="http://schemas.microsoft.com/office/powerpoint/2010/main" val="3426172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44" name="Shape 24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35</a:t>
            </a:fld>
            <a:endParaRPr lang="en-US"/>
          </a:p>
        </p:txBody>
      </p:sp>
    </p:spTree>
    <p:extLst>
      <p:ext uri="{BB962C8B-B14F-4D97-AF65-F5344CB8AC3E}">
        <p14:creationId xmlns:p14="http://schemas.microsoft.com/office/powerpoint/2010/main" val="602832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http://www.captcha.net/</a:t>
            </a:r>
            <a:endParaRPr dirty="0"/>
          </a:p>
        </p:txBody>
      </p:sp>
      <p:sp>
        <p:nvSpPr>
          <p:cNvPr id="252" name="Shape 25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36</a:t>
            </a:fld>
            <a:endParaRPr lang="en-US"/>
          </a:p>
        </p:txBody>
      </p:sp>
    </p:spTree>
    <p:extLst>
      <p:ext uri="{BB962C8B-B14F-4D97-AF65-F5344CB8AC3E}">
        <p14:creationId xmlns:p14="http://schemas.microsoft.com/office/powerpoint/2010/main" val="4125872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60" name="Shape 26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37</a:t>
            </a:fld>
            <a:endParaRPr lang="en-US"/>
          </a:p>
        </p:txBody>
      </p:sp>
    </p:spTree>
    <p:extLst>
      <p:ext uri="{BB962C8B-B14F-4D97-AF65-F5344CB8AC3E}">
        <p14:creationId xmlns:p14="http://schemas.microsoft.com/office/powerpoint/2010/main" val="28581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https://fold.it/portal/</a:t>
            </a:r>
            <a:endParaRPr dirty="0"/>
          </a:p>
        </p:txBody>
      </p:sp>
      <p:sp>
        <p:nvSpPr>
          <p:cNvPr id="268" name="Shape 26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38</a:t>
            </a:fld>
            <a:endParaRPr lang="en-US"/>
          </a:p>
        </p:txBody>
      </p:sp>
    </p:spTree>
    <p:extLst>
      <p:ext uri="{BB962C8B-B14F-4D97-AF65-F5344CB8AC3E}">
        <p14:creationId xmlns:p14="http://schemas.microsoft.com/office/powerpoint/2010/main" val="1863501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76" name="Shape 27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39</a:t>
            </a:fld>
            <a:endParaRPr lang="en-US"/>
          </a:p>
        </p:txBody>
      </p:sp>
    </p:spTree>
    <p:extLst>
      <p:ext uri="{BB962C8B-B14F-4D97-AF65-F5344CB8AC3E}">
        <p14:creationId xmlns:p14="http://schemas.microsoft.com/office/powerpoint/2010/main" val="443403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Sight: blind, low vision, </a:t>
            </a:r>
            <a:r>
              <a:rPr lang="en-US" b="1" dirty="0" smtClean="0"/>
              <a:t>color blind</a:t>
            </a:r>
          </a:p>
          <a:p>
            <a:r>
              <a:rPr lang="en-US" dirty="0" smtClean="0"/>
              <a:t>Hearing: deaf, hard of hearing</a:t>
            </a:r>
          </a:p>
          <a:p>
            <a:r>
              <a:rPr lang="en-US" dirty="0" smtClean="0"/>
              <a:t>Speech: limited ability to speak, </a:t>
            </a:r>
            <a:r>
              <a:rPr lang="en-US" b="1" dirty="0" smtClean="0"/>
              <a:t>stuttering</a:t>
            </a:r>
          </a:p>
          <a:p>
            <a:r>
              <a:rPr lang="en-US" dirty="0" smtClean="0"/>
              <a:t>Mobility: limited ability to walk, use hands, arms</a:t>
            </a:r>
          </a:p>
          <a:p>
            <a:r>
              <a:rPr lang="en-US" dirty="0" smtClean="0"/>
              <a:t>Cognition: </a:t>
            </a:r>
            <a:r>
              <a:rPr lang="en-US" b="1" dirty="0" smtClean="0"/>
              <a:t>dyslexia</a:t>
            </a:r>
            <a:r>
              <a:rPr lang="en-US" dirty="0" smtClean="0"/>
              <a:t>, </a:t>
            </a:r>
            <a:r>
              <a:rPr lang="en-US" b="1" dirty="0" smtClean="0"/>
              <a:t>short-term memory loss</a:t>
            </a:r>
            <a:r>
              <a:rPr lang="en-US" dirty="0" smtClean="0"/>
              <a:t>, </a:t>
            </a:r>
            <a:r>
              <a:rPr lang="en-US" b="1" dirty="0" smtClean="0"/>
              <a:t>dementia</a:t>
            </a:r>
          </a:p>
          <a:p>
            <a:r>
              <a:rPr lang="en-US" dirty="0" smtClean="0"/>
              <a:t>Multiple: deaf-blindness</a:t>
            </a:r>
          </a:p>
        </p:txBody>
      </p:sp>
      <p:sp>
        <p:nvSpPr>
          <p:cNvPr id="4" name="Slide Number Placeholder 3"/>
          <p:cNvSpPr>
            <a:spLocks noGrp="1"/>
          </p:cNvSpPr>
          <p:nvPr>
            <p:ph type="sldNum" sz="quarter" idx="10"/>
          </p:nvPr>
        </p:nvSpPr>
        <p:spPr/>
        <p:txBody>
          <a:bodyPr/>
          <a:lstStyle/>
          <a:p>
            <a:fld id="{9546EDC3-0BF2-4865-AA1F-F16399449A02}" type="slidenum">
              <a:rPr lang="en-US" smtClean="0"/>
              <a:t>9</a:t>
            </a:fld>
            <a:endParaRPr lang="en-US"/>
          </a:p>
        </p:txBody>
      </p:sp>
    </p:spTree>
    <p:extLst>
      <p:ext uri="{BB962C8B-B14F-4D97-AF65-F5344CB8AC3E}">
        <p14:creationId xmlns:p14="http://schemas.microsoft.com/office/powerpoint/2010/main" val="398389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Sight: blind, low vision, </a:t>
            </a:r>
            <a:r>
              <a:rPr lang="en-US" b="1" dirty="0" smtClean="0"/>
              <a:t>color blind</a:t>
            </a:r>
          </a:p>
          <a:p>
            <a:r>
              <a:rPr lang="en-US" dirty="0" smtClean="0"/>
              <a:t>Hearing: deaf, hard of hearing</a:t>
            </a:r>
          </a:p>
          <a:p>
            <a:r>
              <a:rPr lang="en-US" dirty="0" smtClean="0"/>
              <a:t>Speech: limited ability to speak, </a:t>
            </a:r>
            <a:r>
              <a:rPr lang="en-US" b="1" dirty="0" smtClean="0"/>
              <a:t>stuttering</a:t>
            </a:r>
          </a:p>
          <a:p>
            <a:r>
              <a:rPr lang="en-US" dirty="0" smtClean="0"/>
              <a:t>Mobility: limited ability to walk, use hands, arms</a:t>
            </a:r>
          </a:p>
          <a:p>
            <a:r>
              <a:rPr lang="en-US" dirty="0" smtClean="0"/>
              <a:t>Cognition: </a:t>
            </a:r>
            <a:r>
              <a:rPr lang="en-US" b="1" dirty="0" smtClean="0"/>
              <a:t>dyslexia</a:t>
            </a:r>
            <a:r>
              <a:rPr lang="en-US" dirty="0" smtClean="0"/>
              <a:t>, </a:t>
            </a:r>
            <a:r>
              <a:rPr lang="en-US" b="1" dirty="0" smtClean="0"/>
              <a:t>short-term memory loss</a:t>
            </a:r>
            <a:r>
              <a:rPr lang="en-US" dirty="0" smtClean="0"/>
              <a:t>, </a:t>
            </a:r>
            <a:r>
              <a:rPr lang="en-US" b="1" dirty="0" smtClean="0"/>
              <a:t>dementia</a:t>
            </a:r>
          </a:p>
          <a:p>
            <a:r>
              <a:rPr lang="en-US" dirty="0" smtClean="0"/>
              <a:t>Multiple: deaf-blindness</a:t>
            </a:r>
          </a:p>
        </p:txBody>
      </p:sp>
      <p:sp>
        <p:nvSpPr>
          <p:cNvPr id="4" name="Slide Number Placeholder 3"/>
          <p:cNvSpPr>
            <a:spLocks noGrp="1"/>
          </p:cNvSpPr>
          <p:nvPr>
            <p:ph type="sldNum" sz="quarter" idx="10"/>
          </p:nvPr>
        </p:nvSpPr>
        <p:spPr/>
        <p:txBody>
          <a:bodyPr/>
          <a:lstStyle/>
          <a:p>
            <a:fld id="{9546EDC3-0BF2-4865-AA1F-F16399449A02}" type="slidenum">
              <a:rPr lang="en-US" smtClean="0"/>
              <a:t>10</a:t>
            </a:fld>
            <a:endParaRPr lang="en-US"/>
          </a:p>
        </p:txBody>
      </p:sp>
    </p:spTree>
    <p:extLst>
      <p:ext uri="{BB962C8B-B14F-4D97-AF65-F5344CB8AC3E}">
        <p14:creationId xmlns:p14="http://schemas.microsoft.com/office/powerpoint/2010/main" val="280448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Ghoti</a:t>
            </a:r>
            <a:r>
              <a:rPr lang="en-US" dirty="0" smtClean="0"/>
              <a:t>:  “</a:t>
            </a:r>
            <a:r>
              <a:rPr lang="en-US" dirty="0" err="1" smtClean="0"/>
              <a:t>gh</a:t>
            </a:r>
            <a:r>
              <a:rPr lang="en-US" dirty="0" smtClean="0"/>
              <a:t>” as in “tough”, “o” as</a:t>
            </a:r>
            <a:r>
              <a:rPr lang="en-US" baseline="0" dirty="0" smtClean="0"/>
              <a:t> in “women”, “</a:t>
            </a:r>
            <a:r>
              <a:rPr lang="en-US" baseline="0" dirty="0" err="1" smtClean="0"/>
              <a:t>ti</a:t>
            </a:r>
            <a:r>
              <a:rPr lang="en-US" baseline="0" dirty="0" smtClean="0"/>
              <a:t>” as in “nation”</a:t>
            </a:r>
            <a:endParaRPr lang="en-US" dirty="0"/>
          </a:p>
        </p:txBody>
      </p:sp>
      <p:sp>
        <p:nvSpPr>
          <p:cNvPr id="4" name="Slide Number Placeholder 3"/>
          <p:cNvSpPr>
            <a:spLocks noGrp="1"/>
          </p:cNvSpPr>
          <p:nvPr>
            <p:ph type="sldNum" sz="quarter" idx="10"/>
          </p:nvPr>
        </p:nvSpPr>
        <p:spPr/>
        <p:txBody>
          <a:bodyPr/>
          <a:lstStyle/>
          <a:p>
            <a:fld id="{9546EDC3-0BF2-4865-AA1F-F16399449A02}" type="slidenum">
              <a:rPr lang="en-US" smtClean="0"/>
              <a:t>15</a:t>
            </a:fld>
            <a:endParaRPr lang="en-US"/>
          </a:p>
        </p:txBody>
      </p:sp>
    </p:spTree>
    <p:extLst>
      <p:ext uri="{BB962C8B-B14F-4D97-AF65-F5344CB8AC3E}">
        <p14:creationId xmlns:p14="http://schemas.microsoft.com/office/powerpoint/2010/main" val="38856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p:spPr>
        <p:txBody>
          <a:bodyPr/>
          <a:lstStyle/>
          <a:p>
            <a:endParaRPr lang="en-US" altLang="en-US" smtClean="0">
              <a:latin typeface="Arial" panose="020B0604020202020204" pitchFamily="34" charset="0"/>
            </a:endParaRPr>
          </a:p>
        </p:txBody>
      </p:sp>
      <p:sp>
        <p:nvSpPr>
          <p:cNvPr id="12292" name="Date Placeholder 3"/>
          <p:cNvSpPr>
            <a:spLocks noGrp="1"/>
          </p:cNvSpPr>
          <p:nvPr>
            <p:ph type="dt" sz="quarter" idx="1"/>
          </p:nvPr>
        </p:nvSpPr>
        <p:spPr>
          <a:noFill/>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CC39E18F-1FC6-4F8E-9FE7-0D1D60EC7794}" type="datetime8">
              <a:rPr lang="en-US" altLang="en-US" smtClean="0"/>
              <a:pPr/>
              <a:t>3/13/2019 5:19 PM</a:t>
            </a:fld>
            <a:endParaRPr lang="en-US" altLang="en-US" smtClean="0"/>
          </a:p>
        </p:txBody>
      </p:sp>
      <p:sp>
        <p:nvSpPr>
          <p:cNvPr id="12293" name="Slide Number Placeholder 4"/>
          <p:cNvSpPr>
            <a:spLocks noGrp="1"/>
          </p:cNvSpPr>
          <p:nvPr>
            <p:ph type="sldNum" sz="quarter" idx="5"/>
          </p:nvPr>
        </p:nvSpPr>
        <p:spPr>
          <a:noFill/>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39ECF047-1B5E-4AA3-A278-7973319C3EEB}" type="slidenum">
              <a:rPr lang="en-US" altLang="en-US"/>
              <a:pPr/>
              <a:t>22</a:t>
            </a:fld>
            <a:endParaRPr lang="en-US" altLang="en-US"/>
          </a:p>
        </p:txBody>
      </p:sp>
    </p:spTree>
    <p:extLst>
      <p:ext uri="{BB962C8B-B14F-4D97-AF65-F5344CB8AC3E}">
        <p14:creationId xmlns:p14="http://schemas.microsoft.com/office/powerpoint/2010/main" val="4000715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p:spPr>
        <p:txBody>
          <a:bodyPr/>
          <a:lstStyle/>
          <a:p>
            <a:pPr defTabSz="930275" eaLnBrk="1" hangingPunct="1">
              <a:spcBef>
                <a:spcPct val="0"/>
              </a:spcBef>
            </a:pPr>
            <a:endParaRPr lang="en-US" altLang="en-US" smtClean="0">
              <a:latin typeface="Arial" panose="020B0604020202020204" pitchFamily="34" charset="0"/>
            </a:endParaRPr>
          </a:p>
        </p:txBody>
      </p:sp>
      <p:sp>
        <p:nvSpPr>
          <p:cNvPr id="14340" name="Slide Number Placeholder 3"/>
          <p:cNvSpPr>
            <a:spLocks noGrp="1"/>
          </p:cNvSpPr>
          <p:nvPr>
            <p:ph type="sldNum" sz="quarter" idx="5"/>
          </p:nvPr>
        </p:nvSpPr>
        <p:spPr>
          <a:noFill/>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8353798B-9180-40B0-9B8E-84599877336A}" type="slidenum">
              <a:rPr lang="en-US" altLang="en-US"/>
              <a:pPr/>
              <a:t>23</a:t>
            </a:fld>
            <a:endParaRPr lang="en-US" altLang="en-US"/>
          </a:p>
        </p:txBody>
      </p:sp>
    </p:spTree>
    <p:extLst>
      <p:ext uri="{BB962C8B-B14F-4D97-AF65-F5344CB8AC3E}">
        <p14:creationId xmlns:p14="http://schemas.microsoft.com/office/powerpoint/2010/main" val="168849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p:spPr>
        <p:txBody>
          <a:bodyPr/>
          <a:lstStyle/>
          <a:p>
            <a:endParaRPr lang="en-US" altLang="en-US" smtClean="0">
              <a:latin typeface="Arial" panose="020B0604020202020204" pitchFamily="34" charset="0"/>
            </a:endParaRPr>
          </a:p>
        </p:txBody>
      </p:sp>
      <p:sp>
        <p:nvSpPr>
          <p:cNvPr id="16388" name="Slide Number Placeholder 3"/>
          <p:cNvSpPr>
            <a:spLocks noGrp="1"/>
          </p:cNvSpPr>
          <p:nvPr>
            <p:ph type="sldNum" sz="quarter" idx="5"/>
          </p:nvPr>
        </p:nvSpPr>
        <p:spPr>
          <a:noFill/>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1125C016-29A6-4AC8-9ACB-8F92D86F66CE}" type="slidenum">
              <a:rPr lang="en-US" altLang="en-US"/>
              <a:pPr/>
              <a:t>24</a:t>
            </a:fld>
            <a:endParaRPr lang="en-US" altLang="en-US"/>
          </a:p>
        </p:txBody>
      </p:sp>
    </p:spTree>
    <p:extLst>
      <p:ext uri="{BB962C8B-B14F-4D97-AF65-F5344CB8AC3E}">
        <p14:creationId xmlns:p14="http://schemas.microsoft.com/office/powerpoint/2010/main" val="1520524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Beware of savior complex!</a:t>
            </a:r>
            <a:endParaRPr lang="en-US" dirty="0"/>
          </a:p>
        </p:txBody>
      </p:sp>
      <p:sp>
        <p:nvSpPr>
          <p:cNvPr id="4" name="Slide Number Placeholder 3"/>
          <p:cNvSpPr>
            <a:spLocks noGrp="1"/>
          </p:cNvSpPr>
          <p:nvPr>
            <p:ph type="sldNum" sz="quarter" idx="10"/>
          </p:nvPr>
        </p:nvSpPr>
        <p:spPr/>
        <p:txBody>
          <a:bodyPr/>
          <a:lstStyle/>
          <a:p>
            <a:fld id="{9546EDC3-0BF2-4865-AA1F-F16399449A02}" type="slidenum">
              <a:rPr lang="en-US" smtClean="0"/>
              <a:t>27</a:t>
            </a:fld>
            <a:endParaRPr lang="en-US"/>
          </a:p>
        </p:txBody>
      </p:sp>
    </p:spTree>
    <p:extLst>
      <p:ext uri="{BB962C8B-B14F-4D97-AF65-F5344CB8AC3E}">
        <p14:creationId xmlns:p14="http://schemas.microsoft.com/office/powerpoint/2010/main" val="3646518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AutoNum type="arabicParenR"/>
            </a:pPr>
            <a:r>
              <a:rPr lang="en-US" sz="1200" b="0" i="0" kern="1200" dirty="0" smtClean="0">
                <a:solidFill>
                  <a:schemeClr val="tx1"/>
                </a:solidFill>
                <a:effectLst/>
                <a:latin typeface="+mn-lt"/>
                <a:ea typeface="+mn-ea"/>
                <a:cs typeface="+mn-cs"/>
              </a:rPr>
              <a:t>She could buy a money transfer at a bank. Her parents would travel to the nearest town to retrieve it. And transfers were not instant.</a:t>
            </a:r>
          </a:p>
          <a:p>
            <a:pPr marL="228600" indent="-228600" fontAlgn="base">
              <a:buAutoNum type="arabicParenR"/>
            </a:pPr>
            <a:r>
              <a:rPr lang="en-US" sz="1200" b="0" i="0" kern="1200" dirty="0" smtClean="0">
                <a:solidFill>
                  <a:schemeClr val="tx1"/>
                </a:solidFill>
                <a:effectLst/>
                <a:latin typeface="+mn-lt"/>
                <a:ea typeface="+mn-ea"/>
                <a:cs typeface="+mn-cs"/>
              </a:rPr>
              <a:t>The other way was to find someone going to </a:t>
            </a:r>
            <a:r>
              <a:rPr lang="en-US" sz="1200" b="0" i="0" kern="1200" dirty="0" err="1" smtClean="0">
                <a:solidFill>
                  <a:schemeClr val="tx1"/>
                </a:solidFill>
                <a:effectLst/>
                <a:latin typeface="+mn-lt"/>
                <a:ea typeface="+mn-ea"/>
                <a:cs typeface="+mn-cs"/>
              </a:rPr>
              <a:t>Muranga</a:t>
            </a:r>
            <a:r>
              <a:rPr lang="en-US" sz="1200" b="0" i="0" kern="1200" dirty="0" smtClean="0">
                <a:solidFill>
                  <a:schemeClr val="tx1"/>
                </a:solidFill>
                <a:effectLst/>
                <a:latin typeface="+mn-lt"/>
                <a:ea typeface="+mn-ea"/>
                <a:cs typeface="+mn-cs"/>
              </a:rPr>
              <a:t>, perhaps a bus driver, and give him an envelope of cash.</a:t>
            </a:r>
          </a:p>
          <a:p>
            <a:pPr marL="228600" indent="-228600" fontAlgn="base">
              <a:buAutoNum type="arabicParenR"/>
            </a:pPr>
            <a:endParaRPr lang="en-US" sz="1200" b="0" i="0" kern="1200" dirty="0" smtClean="0">
              <a:solidFill>
                <a:schemeClr val="tx1"/>
              </a:solidFill>
              <a:effectLst/>
              <a:latin typeface="+mn-lt"/>
              <a:ea typeface="+mn-ea"/>
              <a:cs typeface="+mn-cs"/>
            </a:endParaRPr>
          </a:p>
          <a:p>
            <a:pPr marL="0" indent="0" fontAlgn="base">
              <a:buNone/>
            </a:pPr>
            <a:r>
              <a:rPr lang="en-US" sz="1200" b="0" i="0" kern="1200" dirty="0" smtClean="0">
                <a:solidFill>
                  <a:schemeClr val="tx1"/>
                </a:solidFill>
                <a:effectLst/>
                <a:latin typeface="+mn-lt"/>
                <a:ea typeface="+mn-ea"/>
                <a:cs typeface="+mn-cs"/>
              </a:rPr>
              <a:t>M-</a:t>
            </a:r>
            <a:r>
              <a:rPr lang="en-US" sz="1200" b="0" i="0" kern="1200" dirty="0" err="1" smtClean="0">
                <a:solidFill>
                  <a:schemeClr val="tx1"/>
                </a:solidFill>
                <a:effectLst/>
                <a:latin typeface="+mn-lt"/>
                <a:ea typeface="+mn-ea"/>
                <a:cs typeface="+mn-cs"/>
              </a:rPr>
              <a:t>Pesa</a:t>
            </a:r>
            <a:r>
              <a:rPr lang="en-US" sz="1200" b="0" i="0" kern="1200" dirty="0" smtClean="0">
                <a:solidFill>
                  <a:schemeClr val="tx1"/>
                </a:solidFill>
                <a:effectLst/>
                <a:latin typeface="+mn-lt"/>
                <a:ea typeface="+mn-ea"/>
                <a:cs typeface="+mn-cs"/>
              </a:rPr>
              <a:t> is available to any </a:t>
            </a:r>
            <a:r>
              <a:rPr lang="en-US" sz="1200" b="0" i="0" kern="1200" dirty="0" err="1" smtClean="0">
                <a:solidFill>
                  <a:schemeClr val="tx1"/>
                </a:solidFill>
                <a:effectLst/>
                <a:latin typeface="+mn-lt"/>
                <a:ea typeface="+mn-ea"/>
                <a:cs typeface="+mn-cs"/>
              </a:rPr>
              <a:t>Safaricom</a:t>
            </a:r>
            <a:r>
              <a:rPr lang="en-US" sz="1200" b="0" i="0" kern="1200" dirty="0" smtClean="0">
                <a:solidFill>
                  <a:schemeClr val="tx1"/>
                </a:solidFill>
                <a:effectLst/>
                <a:latin typeface="+mn-lt"/>
                <a:ea typeface="+mn-ea"/>
                <a:cs typeface="+mn-cs"/>
              </a:rPr>
              <a:t> customer. But it’s only useful if there’s a nearby agent who can accept or disburse cash.</a:t>
            </a:r>
          </a:p>
        </p:txBody>
      </p:sp>
      <p:sp>
        <p:nvSpPr>
          <p:cNvPr id="4" name="Slide Number Placeholder 3"/>
          <p:cNvSpPr>
            <a:spLocks noGrp="1"/>
          </p:cNvSpPr>
          <p:nvPr>
            <p:ph type="sldNum" sz="quarter" idx="10"/>
          </p:nvPr>
        </p:nvSpPr>
        <p:spPr/>
        <p:txBody>
          <a:bodyPr/>
          <a:lstStyle/>
          <a:p>
            <a:fld id="{9546EDC3-0BF2-4865-AA1F-F16399449A02}" type="slidenum">
              <a:rPr lang="en-US" smtClean="0"/>
              <a:t>30</a:t>
            </a:fld>
            <a:endParaRPr lang="en-US"/>
          </a:p>
        </p:txBody>
      </p:sp>
    </p:spTree>
    <p:extLst>
      <p:ext uri="{BB962C8B-B14F-4D97-AF65-F5344CB8AC3E}">
        <p14:creationId xmlns:p14="http://schemas.microsoft.com/office/powerpoint/2010/main" val="238957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31520"/>
            <a:ext cx="7772400" cy="1470025"/>
          </a:xfrm>
          <a:effectLst>
            <a:outerShdw blurRad="50800" dist="38100" dir="2700000" algn="tl" rotWithShape="0">
              <a:prstClr val="black">
                <a:alpha val="40000"/>
              </a:prstClr>
            </a:outerShdw>
          </a:effectLst>
        </p:spPr>
        <p:txBody>
          <a:bodyPr/>
          <a:lstStyle>
            <a:lvl1pPr>
              <a:lnSpc>
                <a:spcPct val="80000"/>
              </a:lnSpc>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2377440"/>
            <a:ext cx="7772400" cy="1752600"/>
          </a:xfrm>
        </p:spPr>
        <p:txBody>
          <a:bodyPr/>
          <a:lstStyle>
            <a:lvl1pPr marL="0" indent="0" algn="r">
              <a:buNone/>
              <a:defRPr sz="32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a:t>
            </a:fld>
            <a:endParaRPr lang="en-US"/>
          </a:p>
        </p:txBody>
      </p:sp>
    </p:spTree>
    <p:extLst>
      <p:ext uri="{BB962C8B-B14F-4D97-AF65-F5344CB8AC3E}">
        <p14:creationId xmlns:p14="http://schemas.microsoft.com/office/powerpoint/2010/main" val="37051108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8405982" cy="762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96875" y="1362075"/>
            <a:ext cx="8366125" cy="4972050"/>
          </a:xfrm>
        </p:spPr>
        <p:txBody>
          <a:bodyPr/>
          <a:lstStyle>
            <a:lvl1pPr>
              <a:defRPr sz="2800" b="0"/>
            </a:lvl1pPr>
            <a:lvl2pPr>
              <a:defRPr sz="24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a:xfrm>
            <a:off x="8534400" y="6492240"/>
            <a:ext cx="609600" cy="365125"/>
          </a:xfrm>
        </p:spPr>
        <p:txBody>
          <a:bodyPr/>
          <a:lstStyle>
            <a:lvl1pPr algn="ctr">
              <a:defRPr sz="1200">
                <a:solidFill>
                  <a:srgbClr val="4B2A85"/>
                </a:solidFill>
              </a:defRPr>
            </a:lvl1pPr>
          </a:lstStyle>
          <a:p>
            <a:fld id="{88226397-485F-4BB0-931C-8A629C361199}" type="slidenum">
              <a:rPr lang="en-US" smtClean="0"/>
              <a:t>‹#›</a:t>
            </a:fld>
            <a:endParaRPr lang="en-US"/>
          </a:p>
        </p:txBody>
      </p:sp>
    </p:spTree>
    <p:extLst>
      <p:ext uri="{BB962C8B-B14F-4D97-AF65-F5344CB8AC3E}">
        <p14:creationId xmlns:p14="http://schemas.microsoft.com/office/powerpoint/2010/main" val="33614274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8405982" cy="762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57018" y="1362075"/>
            <a:ext cx="4114800" cy="4972050"/>
          </a:xfrm>
        </p:spPr>
        <p:txBody>
          <a:bodyPr/>
          <a:lstStyle>
            <a:lvl1pPr>
              <a:defRPr sz="2800" b="0"/>
            </a:lvl1pPr>
            <a:lvl2pPr>
              <a:defRPr sz="24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a:xfrm>
            <a:off x="8534400" y="6492240"/>
            <a:ext cx="609600" cy="365125"/>
          </a:xfrm>
        </p:spPr>
        <p:txBody>
          <a:bodyPr/>
          <a:lstStyle>
            <a:lvl1pPr algn="ctr">
              <a:defRPr sz="1200">
                <a:solidFill>
                  <a:srgbClr val="4B2A85"/>
                </a:solidFill>
              </a:defRPr>
            </a:lvl1pPr>
          </a:lstStyle>
          <a:p>
            <a:fld id="{88226397-485F-4BB0-931C-8A629C361199}" type="slidenum">
              <a:rPr lang="en-US" smtClean="0"/>
              <a:t>‹#›</a:t>
            </a:fld>
            <a:endParaRPr lang="en-US"/>
          </a:p>
        </p:txBody>
      </p:sp>
      <p:sp>
        <p:nvSpPr>
          <p:cNvPr id="5" name="Content Placeholder 2"/>
          <p:cNvSpPr>
            <a:spLocks noGrp="1"/>
          </p:cNvSpPr>
          <p:nvPr>
            <p:ph idx="11"/>
          </p:nvPr>
        </p:nvSpPr>
        <p:spPr>
          <a:xfrm>
            <a:off x="4648200" y="1362075"/>
            <a:ext cx="4114800" cy="4972050"/>
          </a:xfrm>
        </p:spPr>
        <p:txBody>
          <a:bodyPr/>
          <a:lstStyle>
            <a:lvl1pPr>
              <a:defRPr sz="2800" b="0"/>
            </a:lvl1pPr>
            <a:lvl2pPr>
              <a:defRPr sz="24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1162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38912"/>
            <a:ext cx="8405238" cy="762000"/>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88226397-485F-4BB0-931C-8A629C361199}" type="slidenum">
              <a:rPr lang="en-US" smtClean="0"/>
              <a:t>‹#›</a:t>
            </a:fld>
            <a:endParaRPr lang="en-US"/>
          </a:p>
        </p:txBody>
      </p:sp>
    </p:spTree>
    <p:extLst>
      <p:ext uri="{BB962C8B-B14F-4D97-AF65-F5344CB8AC3E}">
        <p14:creationId xmlns:p14="http://schemas.microsoft.com/office/powerpoint/2010/main" val="19651361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8226397-485F-4BB0-931C-8A629C361199}" type="slidenum">
              <a:rPr lang="en-US" smtClean="0"/>
              <a:t>‹#›</a:t>
            </a:fld>
            <a:endParaRPr lang="en-US"/>
          </a:p>
        </p:txBody>
      </p:sp>
    </p:spTree>
    <p:extLst>
      <p:ext uri="{BB962C8B-B14F-4D97-AF65-F5344CB8AC3E}">
        <p14:creationId xmlns:p14="http://schemas.microsoft.com/office/powerpoint/2010/main" val="16209558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9" name="Shape 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a:t>
            </a:fld>
            <a:endParaRPr lang="en-US"/>
          </a:p>
        </p:txBody>
      </p:sp>
    </p:spTree>
    <p:extLst>
      <p:ext uri="{BB962C8B-B14F-4D97-AF65-F5344CB8AC3E}">
        <p14:creationId xmlns:p14="http://schemas.microsoft.com/office/powerpoint/2010/main" val="537403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090" y="371182"/>
            <a:ext cx="838891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8195" name="Rectangle 3"/>
          <p:cNvSpPr>
            <a:spLocks noGrp="1" noChangeArrowheads="1"/>
          </p:cNvSpPr>
          <p:nvPr>
            <p:ph type="body" idx="1"/>
          </p:nvPr>
        </p:nvSpPr>
        <p:spPr bwMode="auto">
          <a:xfrm>
            <a:off x="396875" y="1362075"/>
            <a:ext cx="83661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Slide Number Placeholder 10"/>
          <p:cNvSpPr>
            <a:spLocks noGrp="1"/>
          </p:cNvSpPr>
          <p:nvPr>
            <p:ph type="sldNum" sz="quarter" idx="4"/>
          </p:nvPr>
        </p:nvSpPr>
        <p:spPr>
          <a:xfrm>
            <a:off x="8534400" y="6492875"/>
            <a:ext cx="609600" cy="365125"/>
          </a:xfrm>
          <a:prstGeom prst="rect">
            <a:avLst/>
          </a:prstGeom>
        </p:spPr>
        <p:txBody>
          <a:bodyPr vert="horz" lIns="91440" tIns="45720" rIns="91440" bIns="45720" rtlCol="0" anchor="ctr"/>
          <a:lstStyle>
            <a:lvl1pPr algn="ctr">
              <a:defRPr sz="1200" b="1">
                <a:solidFill>
                  <a:srgbClr val="4B2A85"/>
                </a:solidFill>
                <a:latin typeface="Calibri" pitchFamily="34" charset="0"/>
                <a:cs typeface="Calibri" pitchFamily="34" charset="0"/>
              </a:defRPr>
            </a:lvl1pPr>
          </a:lstStyle>
          <a:p>
            <a:fld id="{88226397-485F-4BB0-931C-8A629C361199}" type="slidenum">
              <a:rPr lang="en-US" smtClean="0"/>
              <a:t>‹#›</a:t>
            </a:fld>
            <a:endParaRPr lang="en-US"/>
          </a:p>
        </p:txBody>
      </p:sp>
      <p:sp>
        <p:nvSpPr>
          <p:cNvPr id="9" name="Rectangle 8"/>
          <p:cNvSpPr>
            <a:spLocks noChangeArrowheads="1"/>
          </p:cNvSpPr>
          <p:nvPr/>
        </p:nvSpPr>
        <p:spPr bwMode="auto">
          <a:xfrm>
            <a:off x="0" y="0"/>
            <a:ext cx="9144000" cy="228600"/>
          </a:xfrm>
          <a:prstGeom prst="rect">
            <a:avLst/>
          </a:prstGeom>
          <a:solidFill>
            <a:srgbClr val="4B2A85"/>
          </a:solidFill>
          <a:ln w="9525">
            <a:noFill/>
            <a:miter lim="800000"/>
            <a:headEnd/>
            <a:tailEnd/>
          </a:ln>
          <a:effectLst/>
        </p:spPr>
        <p:txBody>
          <a:bodyPr wrap="none" anchor="ctr"/>
          <a:lstStyle/>
          <a:p>
            <a:pPr algn="ctr">
              <a:defRPr/>
            </a:pPr>
            <a:endParaRPr lang="en-US" b="0" dirty="0">
              <a:latin typeface="Times New Roman" pitchFamily="18" charset="0"/>
            </a:endParaRPr>
          </a:p>
        </p:txBody>
      </p:sp>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376" y="25342"/>
            <a:ext cx="2150721" cy="169037"/>
          </a:xfrm>
          <a:prstGeom prst="rect">
            <a:avLst/>
          </a:prstGeom>
        </p:spPr>
      </p:pic>
      <p:sp>
        <p:nvSpPr>
          <p:cNvPr id="13" name="TextBox 12"/>
          <p:cNvSpPr txBox="1"/>
          <p:nvPr/>
        </p:nvSpPr>
        <p:spPr>
          <a:xfrm>
            <a:off x="7867689" y="-2231"/>
            <a:ext cx="1276311" cy="230832"/>
          </a:xfrm>
          <a:prstGeom prst="rect">
            <a:avLst/>
          </a:prstGeom>
          <a:noFill/>
        </p:spPr>
        <p:txBody>
          <a:bodyPr wrap="none" rtlCol="0">
            <a:spAutoFit/>
          </a:bodyPr>
          <a:lstStyle/>
          <a:p>
            <a:pPr algn="r"/>
            <a:r>
              <a:rPr lang="en-US" sz="900" b="0" i="0" dirty="0" smtClean="0">
                <a:solidFill>
                  <a:schemeClr val="bg1"/>
                </a:solidFill>
                <a:latin typeface="Roboto Regular" charset="0"/>
                <a:ea typeface="Roboto Regular" charset="0"/>
                <a:cs typeface="Roboto Regular" charset="0"/>
              </a:rPr>
              <a:t>CSE120</a:t>
            </a:r>
            <a:r>
              <a:rPr lang="en-US" sz="900" b="0" i="0" baseline="0" dirty="0" smtClean="0">
                <a:solidFill>
                  <a:schemeClr val="bg1"/>
                </a:solidFill>
                <a:latin typeface="Roboto Regular" charset="0"/>
                <a:ea typeface="Roboto Regular" charset="0"/>
                <a:cs typeface="Roboto Regular" charset="0"/>
              </a:rPr>
              <a:t>, </a:t>
            </a:r>
            <a:r>
              <a:rPr lang="en-US" sz="900" b="0" i="0" dirty="0" smtClean="0">
                <a:solidFill>
                  <a:schemeClr val="bg1"/>
                </a:solidFill>
                <a:latin typeface="Roboto Regular" charset="0"/>
                <a:ea typeface="Roboto Regular" charset="0"/>
                <a:cs typeface="Roboto Regular" charset="0"/>
              </a:rPr>
              <a:t>Winter 2019</a:t>
            </a:r>
          </a:p>
        </p:txBody>
      </p:sp>
      <p:sp>
        <p:nvSpPr>
          <p:cNvPr id="17" name="TextBox 16"/>
          <p:cNvSpPr txBox="1"/>
          <p:nvPr/>
        </p:nvSpPr>
        <p:spPr>
          <a:xfrm>
            <a:off x="3638910" y="-2231"/>
            <a:ext cx="1866217" cy="230832"/>
          </a:xfrm>
          <a:prstGeom prst="rect">
            <a:avLst/>
          </a:prstGeom>
          <a:noFill/>
        </p:spPr>
        <p:txBody>
          <a:bodyPr wrap="none" rtlCol="0">
            <a:spAutoFit/>
          </a:bodyPr>
          <a:lstStyle/>
          <a:p>
            <a:pPr algn="ctr"/>
            <a:r>
              <a:rPr lang="en-US" sz="900" b="0" i="0" dirty="0" smtClean="0">
                <a:solidFill>
                  <a:schemeClr val="bg1"/>
                </a:solidFill>
                <a:latin typeface="Roboto Regular" charset="0"/>
                <a:ea typeface="Roboto Regular" charset="0"/>
                <a:cs typeface="Roboto Regular" charset="0"/>
              </a:rPr>
              <a:t>L25:  </a:t>
            </a:r>
            <a:r>
              <a:rPr lang="en-US" sz="900" b="0" i="0" dirty="0" smtClean="0">
                <a:solidFill>
                  <a:schemeClr val="bg1"/>
                </a:solidFill>
                <a:latin typeface="Roboto Regular" charset="0"/>
                <a:ea typeface="Roboto Regular" charset="0"/>
                <a:cs typeface="Roboto Regular" charset="0"/>
              </a:rPr>
              <a:t>Computing for Social Good</a:t>
            </a:r>
          </a:p>
        </p:txBody>
      </p:sp>
    </p:spTree>
    <p:extLst>
      <p:ext uri="{BB962C8B-B14F-4D97-AF65-F5344CB8AC3E}">
        <p14:creationId xmlns:p14="http://schemas.microsoft.com/office/powerpoint/2010/main" val="41370102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iming>
    <p:tnLst>
      <p:par>
        <p:cTn id="1" dur="indefinite" restart="never" nodeType="tmRoot"/>
      </p:par>
    </p:tnLst>
  </p:timing>
  <p:hf hdr="0" ftr="0" dt="0"/>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4B2A85"/>
        </a:buClr>
        <a:buSzPct val="60000"/>
        <a:buFont typeface="Wingdings" panose="05000000000000000000" pitchFamily="2" charset="2"/>
        <a:buChar char="v"/>
        <a:defRPr sz="2400" b="1">
          <a:solidFill>
            <a:schemeClr val="tx1"/>
          </a:solidFill>
          <a:latin typeface="Calibri" pitchFamily="34" charset="0"/>
          <a:ea typeface="+mn-ea"/>
          <a:cs typeface="+mn-cs"/>
        </a:defRPr>
      </a:lvl1pPr>
      <a:lvl2pPr marL="649224" indent="-285750" algn="l" rtl="0" eaLnBrk="1" fontAlgn="base" hangingPunct="1">
        <a:spcBef>
          <a:spcPct val="20000"/>
        </a:spcBef>
        <a:spcAft>
          <a:spcPct val="0"/>
        </a:spcAft>
        <a:buClr>
          <a:srgbClr val="4B2A85"/>
        </a:buClr>
        <a:buSzPct val="110000"/>
        <a:buFont typeface="Wingdings" pitchFamily="2" charset="2"/>
        <a:buChar char="§"/>
        <a:defRPr sz="2000">
          <a:solidFill>
            <a:schemeClr val="tx1"/>
          </a:solidFill>
          <a:latin typeface="Calibri" pitchFamily="34" charset="0"/>
        </a:defRPr>
      </a:lvl2pPr>
      <a:lvl3pPr marL="914400" indent="-228600" algn="l" rtl="0" eaLnBrk="1" fontAlgn="base" hangingPunct="1">
        <a:spcBef>
          <a:spcPct val="20000"/>
        </a:spcBef>
        <a:spcAft>
          <a:spcPct val="0"/>
        </a:spcAft>
        <a:buClr>
          <a:srgbClr val="4B2A85"/>
        </a:buClr>
        <a:buSzPct val="80000"/>
        <a:buFont typeface="Arial" panose="020B0604020202020204" pitchFamily="34" charset="0"/>
        <a:buChar char="•"/>
        <a:defRPr sz="2000">
          <a:solidFill>
            <a:schemeClr val="tx1"/>
          </a:solidFill>
          <a:latin typeface="Calibri" pitchFamily="34" charset="0"/>
        </a:defRPr>
      </a:lvl3pPr>
      <a:lvl4pPr marL="1170432" indent="-228600" algn="l" rtl="0" eaLnBrk="1" fontAlgn="base" hangingPunct="1">
        <a:spcBef>
          <a:spcPct val="20000"/>
        </a:spcBef>
        <a:spcAft>
          <a:spcPct val="0"/>
        </a:spcAft>
        <a:buClr>
          <a:srgbClr val="4B2A85"/>
        </a:buClr>
        <a:buChar char="–"/>
        <a:defRPr sz="2000">
          <a:solidFill>
            <a:schemeClr val="tx1"/>
          </a:solidFill>
          <a:latin typeface="Calibri" pitchFamily="34" charset="0"/>
        </a:defRPr>
      </a:lvl4pPr>
      <a:lvl5pPr marL="1444752" indent="-228600" algn="l" rtl="0" eaLnBrk="1" fontAlgn="base" hangingPunct="1">
        <a:spcBef>
          <a:spcPct val="20000"/>
        </a:spcBef>
        <a:spcAft>
          <a:spcPct val="0"/>
        </a:spcAft>
        <a:buClr>
          <a:srgbClr val="4B2A85"/>
        </a:buClr>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hyperlink" Target="https://ideas.ted.com/the-smart-strategy-that-one-lgbtq-forum-uses-to-keep-out-trolls-and-bullies/"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org/WAI/people-use-web/abilities-barrier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99percentinvisible.org/episode/curb-cuts/" TargetMode="Externa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customXml" Target="../ink/ink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tcat.cs.washington.edu/" TargetMode="External"/><Relationship Id="rId2" Type="http://schemas.openxmlformats.org/officeDocument/2006/relationships/hyperlink" Target="http://www.cs.washington.edu/people/faculty/ladner/research" TargetMode="Externa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customXml" Target="../ink/ink3.xml"/><Relationship Id="rId4" Type="http://schemas.openxmlformats.org/officeDocument/2006/relationships/hyperlink" Target="http://depts.washington.edu/madlab/"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6.xml"/><Relationship Id="rId7" Type="http://schemas.openxmlformats.org/officeDocument/2006/relationships/image" Target="../media/image14.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notesSlide" Target="../notesSlides/notesSlide6.xml"/><Relationship Id="rId4"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9.xml"/><Relationship Id="rId7" Type="http://schemas.openxmlformats.org/officeDocument/2006/relationships/image" Target="../media/image13.png"/><Relationship Id="rId12" Type="http://schemas.openxmlformats.org/officeDocument/2006/relationships/image" Target="../media/image22.emf"/><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7.xml"/><Relationship Id="rId11" Type="http://schemas.openxmlformats.org/officeDocument/2006/relationships/customXml" Target="../ink/ink4.xml"/><Relationship Id="rId5" Type="http://schemas.openxmlformats.org/officeDocument/2006/relationships/slideLayout" Target="../slideLayouts/slideLayout5.xml"/><Relationship Id="rId10" Type="http://schemas.openxmlformats.org/officeDocument/2006/relationships/image" Target="../media/image18.jpeg"/><Relationship Id="rId4" Type="http://schemas.openxmlformats.org/officeDocument/2006/relationships/tags" Target="../tags/tag10.xml"/><Relationship Id="rId9"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hyperlink" Target="https://acmcompass.org/" TargetMode="External"/><Relationship Id="rId2" Type="http://schemas.openxmlformats.org/officeDocument/2006/relationships/hyperlink" Target="http://ictd.cs.washington.edu/" TargetMode="External"/><Relationship Id="rId1" Type="http://schemas.openxmlformats.org/officeDocument/2006/relationships/slideLayout" Target="../slideLayouts/slideLayout2.xml"/><Relationship Id="rId4" Type="http://schemas.openxmlformats.org/officeDocument/2006/relationships/hyperlink" Target="https://www.ictdx.org/"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change.washington.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slideLayout" Target="../slideLayouts/slideLayout2.xml"/><Relationship Id="rId7" Type="http://schemas.openxmlformats.org/officeDocument/2006/relationships/image" Target="../media/image22.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1.jpeg"/><Relationship Id="rId5" Type="http://schemas.openxmlformats.org/officeDocument/2006/relationships/hyperlink" Target="https://www.nytimes.com/2017/05/09/opinion/in-kenya-phones-replace-bank-tellers.html" TargetMode="External"/><Relationship Id="rId4" Type="http://schemas.openxmlformats.org/officeDocument/2006/relationships/notesSlide" Target="../notesSlides/notesSlide9.xml"/><Relationship Id="rId9"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customXml" Target="../ink/ink8.xml"/></Relationships>
</file>

<file path=ppt/slides/_rels/slide37.xml.rels><?xml version="1.0" encoding="UTF-8" standalone="yes"?>
<Relationships xmlns="http://schemas.openxmlformats.org/package/2006/relationships"><Relationship Id="rId3" Type="http://schemas.openxmlformats.org/officeDocument/2006/relationships/hyperlink" Target="https://www.ted.com/talks/luis_von_ahn_massive_scale_online_collaboration?language=en#t-679097"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player.vimeo.com/video/51888393" TargetMode="External"/><Relationship Id="rId5" Type="http://schemas.openxmlformats.org/officeDocument/2006/relationships/image" Target="../media/image31.png"/><Relationship Id="rId4" Type="http://schemas.openxmlformats.org/officeDocument/2006/relationships/hyperlink" Target="https://vimeo.com/5188839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nytimes.com/2019/02/08/realestate/where-luxury-meets-accessibility.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isabilitycompendium.org/sites/default/files/user-uploads/2017_AnnualReport_2017_FINAL.pdf" TargetMode="External"/><Relationship Id="rId2" Type="http://schemas.openxmlformats.org/officeDocument/2006/relationships/hyperlink" Target="https://www.census.gov/newsroom/releases/archives/miscellaneous/cb12-134.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3.org/WAI/people-use-web/abilities-barrie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custDataLst>
              <p:tags r:id="rId1"/>
            </p:custDataLst>
          </p:nvPr>
        </p:nvSpPr>
        <p:spPr>
          <a:xfrm>
            <a:off x="304800" y="304800"/>
            <a:ext cx="7772400" cy="1470025"/>
          </a:xfrm>
        </p:spPr>
        <p:txBody>
          <a:bodyPr>
            <a:normAutofit/>
          </a:bodyPr>
          <a:lstStyle/>
          <a:p>
            <a:pPr marL="0" indent="0"/>
            <a:r>
              <a:rPr lang="en-US" dirty="0" smtClean="0"/>
              <a:t>Computing for Social Good</a:t>
            </a:r>
            <a:br>
              <a:rPr lang="en-US" dirty="0" smtClean="0"/>
            </a:br>
            <a:r>
              <a:rPr lang="en-US" sz="2000" b="0" dirty="0" smtClean="0"/>
              <a:t>CSE 120 Winter 2019</a:t>
            </a:r>
          </a:p>
        </p:txBody>
      </p:sp>
      <p:sp>
        <p:nvSpPr>
          <p:cNvPr id="9219" name="Subtitle 2"/>
          <p:cNvSpPr>
            <a:spLocks noGrp="1"/>
          </p:cNvSpPr>
          <p:nvPr>
            <p:ph type="subTitle" idx="1"/>
            <p:custDataLst>
              <p:tags r:id="rId2"/>
            </p:custDataLst>
          </p:nvPr>
        </p:nvSpPr>
        <p:spPr>
          <a:xfrm>
            <a:off x="304800" y="1737360"/>
            <a:ext cx="8366760" cy="1097280"/>
          </a:xfrm>
        </p:spPr>
        <p:txBody>
          <a:bodyPr>
            <a:normAutofit/>
          </a:bodyPr>
          <a:lstStyle/>
          <a:p>
            <a:pPr algn="l"/>
            <a:r>
              <a:rPr lang="en-US" sz="2000" b="1" dirty="0"/>
              <a:t>Instructor: 	Teaching Assistants:</a:t>
            </a:r>
          </a:p>
          <a:p>
            <a:pPr algn="l"/>
            <a:r>
              <a:rPr lang="en-US" sz="2000" dirty="0"/>
              <a:t>Justin Hsia	Ann Shan, 	</a:t>
            </a:r>
            <a:r>
              <a:rPr lang="en-US" sz="2000" dirty="0" err="1"/>
              <a:t>Eunia</a:t>
            </a:r>
            <a:r>
              <a:rPr lang="en-US" sz="2000" dirty="0"/>
              <a:t> Lee, 	Pei Lee Yap, </a:t>
            </a:r>
            <a:br>
              <a:rPr lang="en-US" sz="2000" dirty="0"/>
            </a:br>
            <a:r>
              <a:rPr lang="en-US" sz="2000" dirty="0"/>
              <a:t>		Sam Wolfson, 	Travis </a:t>
            </a:r>
            <a:r>
              <a:rPr lang="en-US" sz="2000" dirty="0" err="1"/>
              <a:t>McGaha</a:t>
            </a:r>
            <a:endParaRPr lang="en-US" sz="2000" dirty="0"/>
          </a:p>
        </p:txBody>
      </p:sp>
      <p:sp>
        <p:nvSpPr>
          <p:cNvPr id="8" name="TextBox 7"/>
          <p:cNvSpPr txBox="1"/>
          <p:nvPr/>
        </p:nvSpPr>
        <p:spPr>
          <a:xfrm>
            <a:off x="348930" y="3034349"/>
            <a:ext cx="8412480" cy="3400931"/>
          </a:xfrm>
          <a:prstGeom prst="rect">
            <a:avLst/>
          </a:prstGeom>
          <a:noFill/>
        </p:spPr>
        <p:txBody>
          <a:bodyPr wrap="square" rtlCol="0">
            <a:spAutoFit/>
          </a:bodyPr>
          <a:lstStyle/>
          <a:p>
            <a:pPr>
              <a:spcBef>
                <a:spcPts val="600"/>
              </a:spcBef>
            </a:pPr>
            <a:r>
              <a:rPr lang="en-US" sz="2000" b="1" dirty="0">
                <a:latin typeface="Calibri" panose="020F0502020204030204" pitchFamily="34" charset="0"/>
                <a:cs typeface="Calibri" panose="020F0502020204030204" pitchFamily="34" charset="0"/>
              </a:rPr>
              <a:t>The smart strategy that one LGBTQ forum uses to keep out trolls and bullies</a:t>
            </a:r>
          </a:p>
          <a:p>
            <a:pPr>
              <a:spcBef>
                <a:spcPts val="600"/>
              </a:spcBef>
            </a:pPr>
            <a:r>
              <a:rPr lang="en-US" dirty="0">
                <a:latin typeface="Times New Roman" panose="02020603050405020304" pitchFamily="18" charset="0"/>
                <a:cs typeface="Times New Roman" panose="02020603050405020304" pitchFamily="18" charset="0"/>
              </a:rPr>
              <a:t>“Turn it into a game, says technologist </a:t>
            </a:r>
            <a:r>
              <a:rPr lang="en-US" dirty="0" err="1">
                <a:latin typeface="Times New Roman" panose="02020603050405020304" pitchFamily="18" charset="0"/>
                <a:cs typeface="Times New Roman" panose="02020603050405020304" pitchFamily="18" charset="0"/>
              </a:rPr>
              <a:t>Esra’a</a:t>
            </a:r>
            <a:r>
              <a:rPr lang="en-US" dirty="0">
                <a:latin typeface="Times New Roman" panose="02020603050405020304" pitchFamily="18" charset="0"/>
                <a:cs typeface="Times New Roman" panose="02020603050405020304" pitchFamily="18" charset="0"/>
              </a:rPr>
              <a:t> Al </a:t>
            </a:r>
            <a:r>
              <a:rPr lang="en-US" dirty="0" err="1">
                <a:latin typeface="Times New Roman" panose="02020603050405020304" pitchFamily="18" charset="0"/>
                <a:cs typeface="Times New Roman" panose="02020603050405020304" pitchFamily="18" charset="0"/>
              </a:rPr>
              <a:t>Shafei</a:t>
            </a:r>
            <a:r>
              <a:rPr lang="en-US" dirty="0">
                <a:latin typeface="Times New Roman" panose="02020603050405020304" pitchFamily="18" charset="0"/>
                <a:cs typeface="Times New Roman" panose="02020603050405020304" pitchFamily="18" charset="0"/>
              </a:rPr>
              <a:t>. Thanks to features like a point system and a leaderboard, her small site for LGBTQ people in the Arab world is not only fun to use — it’s free from </a:t>
            </a:r>
            <a:r>
              <a:rPr lang="en-US" dirty="0" smtClean="0">
                <a:latin typeface="Times New Roman" panose="02020603050405020304" pitchFamily="18" charset="0"/>
                <a:cs typeface="Times New Roman" panose="02020603050405020304" pitchFamily="18" charset="0"/>
              </a:rPr>
              <a:t>harassers</a:t>
            </a: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a:spcBef>
                <a:spcPts val="600"/>
              </a:spcBef>
            </a:pPr>
            <a:r>
              <a:rPr lang="en-US" dirty="0">
                <a:latin typeface="Times New Roman" panose="02020603050405020304" pitchFamily="18" charset="0"/>
                <a:cs typeface="Times New Roman" panose="02020603050405020304" pitchFamily="18" charset="0"/>
              </a:rPr>
              <a:t>“While many gay people in the Middle East have turned to social media and dating apps to find community and acceptance, those platforms are not always safe. In Egypt, for example, law enforcement regularly pose as LGBTQ </a:t>
            </a:r>
            <a:r>
              <a:rPr lang="en-US" dirty="0" smtClean="0">
                <a:latin typeface="Times New Roman" panose="02020603050405020304" pitchFamily="18" charset="0"/>
                <a:cs typeface="Times New Roman" panose="02020603050405020304" pitchFamily="18" charset="0"/>
              </a:rPr>
              <a:t>users</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on </a:t>
            </a:r>
            <a:r>
              <a:rPr lang="en-US" dirty="0">
                <a:latin typeface="Times New Roman" panose="02020603050405020304" pitchFamily="18" charset="0"/>
                <a:cs typeface="Times New Roman" panose="02020603050405020304" pitchFamily="18" charset="0"/>
              </a:rPr>
              <a:t>dating apps like Grindr, Hornet and Growler to entrap </a:t>
            </a:r>
            <a:r>
              <a:rPr lang="en-US" dirty="0" smtClean="0">
                <a:latin typeface="Times New Roman" panose="02020603050405020304" pitchFamily="18" charset="0"/>
                <a:cs typeface="Times New Roman" panose="02020603050405020304" pitchFamily="18" charset="0"/>
              </a:rPr>
              <a:t>and</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arrest people.”</a:t>
            </a:r>
            <a:endParaRPr lang="en-US" sz="1800" dirty="0" smtClean="0">
              <a:latin typeface="Times New Roman" panose="02020603050405020304" pitchFamily="18" charset="0"/>
              <a:cs typeface="Times New Roman" panose="02020603050405020304" pitchFamily="18" charset="0"/>
            </a:endParaRPr>
          </a:p>
          <a:p>
            <a:pPr marL="285750" indent="-28575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hlinkClick r:id="rId5"/>
              </a:rPr>
              <a:t>https://</a:t>
            </a:r>
            <a:r>
              <a:rPr lang="en-US" dirty="0" smtClean="0">
                <a:latin typeface="Calibri" panose="020F0502020204030204" pitchFamily="34" charset="0"/>
                <a:cs typeface="Calibri" panose="020F0502020204030204" pitchFamily="34" charset="0"/>
                <a:hlinkClick r:id="rId5"/>
              </a:rPr>
              <a:t>ideas.ted.com/the-smart-strategy-that-one-lgbtq</a:t>
            </a:r>
            <a:br>
              <a:rPr lang="en-US" dirty="0" smtClean="0">
                <a:latin typeface="Calibri" panose="020F0502020204030204" pitchFamily="34" charset="0"/>
                <a:cs typeface="Calibri" panose="020F0502020204030204" pitchFamily="34" charset="0"/>
                <a:hlinkClick r:id="rId5"/>
              </a:rPr>
            </a:br>
            <a:r>
              <a:rPr lang="en-US" dirty="0" smtClean="0">
                <a:latin typeface="Calibri" panose="020F0502020204030204" pitchFamily="34" charset="0"/>
                <a:cs typeface="Calibri" panose="020F0502020204030204" pitchFamily="34" charset="0"/>
                <a:hlinkClick r:id="rId5"/>
              </a:rPr>
              <a:t>-</a:t>
            </a:r>
            <a:r>
              <a:rPr lang="en-US" dirty="0">
                <a:latin typeface="Calibri" panose="020F0502020204030204" pitchFamily="34" charset="0"/>
                <a:cs typeface="Calibri" panose="020F0502020204030204" pitchFamily="34" charset="0"/>
                <a:hlinkClick r:id="rId5"/>
              </a:rPr>
              <a:t>forum-uses-to-keep-out-trolls-and-bullies</a:t>
            </a:r>
            <a:r>
              <a:rPr lang="en-US" dirty="0" smtClean="0">
                <a:latin typeface="Calibri" panose="020F0502020204030204" pitchFamily="34" charset="0"/>
                <a:cs typeface="Calibri" panose="020F0502020204030204" pitchFamily="34" charset="0"/>
                <a:hlinkClick r:id="rId5"/>
              </a:rPr>
              <a:t>/</a:t>
            </a:r>
            <a:r>
              <a:rPr lang="en-US" dirty="0" smtClean="0">
                <a:latin typeface="Calibri" panose="020F0502020204030204" pitchFamily="34" charset="0"/>
                <a:cs typeface="Calibri" panose="020F0502020204030204" pitchFamily="34" charset="0"/>
              </a:rPr>
              <a:t> </a:t>
            </a:r>
            <a:endParaRPr lang="en-US" sz="1100" b="0" dirty="0" smtClean="0">
              <a:latin typeface="Calibri" panose="020F0502020204030204" pitchFamily="34" charset="0"/>
              <a:cs typeface="Calibri" panose="020F0502020204030204" pitchFamily="34" charset="0"/>
            </a:endParaRPr>
          </a:p>
        </p:txBody>
      </p:sp>
      <p:pic>
        <p:nvPicPr>
          <p:cNvPr id="2" name="Picture 2" descr="https://tedideas.files.wordpress.com/2018/09/featured_art_esra_istock.jpg?w=7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5029200"/>
            <a:ext cx="30480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583680" y="365760"/>
            <a:ext cx="2468880" cy="830997"/>
          </a:xfrm>
          <a:prstGeom prst="rect">
            <a:avLst/>
          </a:prstGeom>
          <a:solidFill>
            <a:schemeClr val="bg1">
              <a:lumMod val="95000"/>
            </a:schemeClr>
          </a:solidFill>
          <a:ln w="19050">
            <a:solidFill>
              <a:schemeClr val="tx1"/>
            </a:solidFill>
          </a:ln>
        </p:spPr>
        <p:txBody>
          <a:bodyPr wrap="square">
            <a:spAutoFit/>
          </a:bodyPr>
          <a:lstStyle/>
          <a:p>
            <a:pPr algn="ctr"/>
            <a:r>
              <a:rPr lang="en-US" sz="1600" u="sng" dirty="0" smtClean="0">
                <a:solidFill>
                  <a:schemeClr val="tx1"/>
                </a:solidFill>
                <a:latin typeface="Times New Roman" panose="02020603050405020304" pitchFamily="18" charset="0"/>
                <a:cs typeface="Times New Roman" panose="02020603050405020304" pitchFamily="18" charset="0"/>
              </a:rPr>
              <a:t>Slide Credits</a:t>
            </a:r>
            <a:r>
              <a:rPr lang="en-US" sz="1600" dirty="0" smtClean="0">
                <a:solidFill>
                  <a:schemeClr val="tx1"/>
                </a:solidFill>
                <a:latin typeface="Times New Roman" panose="02020603050405020304" pitchFamily="18" charset="0"/>
                <a:cs typeface="Times New Roman" panose="02020603050405020304" pitchFamily="18" charset="0"/>
              </a:rPr>
              <a:t>: Michael Ball, </a:t>
            </a:r>
            <a:r>
              <a:rPr lang="en-US" sz="1600" dirty="0">
                <a:latin typeface="Times New Roman" panose="02020603050405020304" pitchFamily="18" charset="0"/>
                <a:cs typeface="Times New Roman" panose="02020603050405020304" pitchFamily="18" charset="0"/>
              </a:rPr>
              <a:t>Ruth Anderson</a:t>
            </a:r>
            <a:r>
              <a:rPr lang="en-US" sz="1600" dirty="0" smtClean="0">
                <a:solidFill>
                  <a:schemeClr val="tx1"/>
                </a:solidFill>
                <a:latin typeface="Times New Roman" panose="02020603050405020304" pitchFamily="18" charset="0"/>
                <a:cs typeface="Times New Roman" panose="02020603050405020304" pitchFamily="18" charset="0"/>
              </a:rPr>
              <a:t>, and </a:t>
            </a:r>
            <a:br>
              <a:rPr lang="en-US" sz="1600" dirty="0" smtClean="0">
                <a:solidFill>
                  <a:schemeClr val="tx1"/>
                </a:solidFill>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Larry </a:t>
            </a:r>
            <a:r>
              <a:rPr lang="en-US" sz="1600" dirty="0">
                <a:latin typeface="Times New Roman" panose="02020603050405020304" pitchFamily="18" charset="0"/>
                <a:cs typeface="Times New Roman" panose="02020603050405020304" pitchFamily="18" charset="0"/>
              </a:rPr>
              <a:t>Snyder</a:t>
            </a:r>
            <a:endParaRPr 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00791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 Categories of Disabilities</a:t>
            </a:r>
            <a:endParaRPr lang="en-US" dirty="0"/>
          </a:p>
        </p:txBody>
      </p:sp>
      <p:sp>
        <p:nvSpPr>
          <p:cNvPr id="3" name="Content Placeholder 2"/>
          <p:cNvSpPr>
            <a:spLocks noGrp="1"/>
          </p:cNvSpPr>
          <p:nvPr>
            <p:ph idx="1"/>
          </p:nvPr>
        </p:nvSpPr>
        <p:spPr/>
        <p:txBody>
          <a:bodyPr/>
          <a:lstStyle/>
          <a:p>
            <a:r>
              <a:rPr lang="en-US" dirty="0" smtClean="0"/>
              <a:t>These do not cover all disabilities, but can help you think about users of your applications:</a:t>
            </a:r>
          </a:p>
          <a:p>
            <a:pPr lvl="1"/>
            <a:r>
              <a:rPr lang="en-US" dirty="0" smtClean="0"/>
              <a:t>Auditory</a:t>
            </a:r>
          </a:p>
          <a:p>
            <a:pPr lvl="1"/>
            <a:r>
              <a:rPr lang="en-US" dirty="0" smtClean="0"/>
              <a:t>Cognitive and neurological</a:t>
            </a:r>
          </a:p>
          <a:p>
            <a:pPr lvl="1"/>
            <a:r>
              <a:rPr lang="en-US" dirty="0" smtClean="0"/>
              <a:t>Physical (motor control)</a:t>
            </a:r>
          </a:p>
          <a:p>
            <a:pPr lvl="1"/>
            <a:r>
              <a:rPr lang="en-US" dirty="0" smtClean="0"/>
              <a:t>Speech</a:t>
            </a:r>
          </a:p>
          <a:p>
            <a:pPr lvl="1"/>
            <a:r>
              <a:rPr lang="en-US" dirty="0"/>
              <a:t>Visual (blind and low vision</a:t>
            </a:r>
            <a:r>
              <a:rPr lang="en-US" dirty="0" smtClean="0"/>
              <a:t>)</a:t>
            </a:r>
          </a:p>
          <a:p>
            <a:pPr lvl="2"/>
            <a:endParaRPr lang="en-US" dirty="0"/>
          </a:p>
          <a:p>
            <a:pPr lvl="2"/>
            <a:endParaRPr lang="en-US" dirty="0" smtClean="0"/>
          </a:p>
          <a:p>
            <a:pPr lvl="2"/>
            <a:endParaRPr lang="en-US" dirty="0" smtClean="0"/>
          </a:p>
          <a:p>
            <a:pPr lvl="2"/>
            <a:endParaRPr lang="en-US" dirty="0"/>
          </a:p>
          <a:p>
            <a:pPr lvl="2"/>
            <a:endParaRPr lang="en-US" dirty="0"/>
          </a:p>
          <a:p>
            <a:pPr lvl="1"/>
            <a:r>
              <a:rPr lang="en-US" dirty="0" smtClean="0"/>
              <a:t>More:  </a:t>
            </a:r>
            <a:r>
              <a:rPr lang="en-US" sz="2000" dirty="0" smtClean="0">
                <a:hlinkClick r:id="rId3"/>
              </a:rPr>
              <a:t>https</a:t>
            </a:r>
            <a:r>
              <a:rPr lang="en-US" sz="2000" dirty="0">
                <a:hlinkClick r:id="rId3"/>
              </a:rPr>
              <a:t>://www.w3.org/WAI/people-use-web/abilities-barriers</a:t>
            </a:r>
            <a:r>
              <a:rPr lang="en-US" sz="2000" dirty="0" smtClean="0">
                <a:hlinkClick r:id="rId3"/>
              </a:rPr>
              <a:t>/</a:t>
            </a:r>
            <a:r>
              <a:rPr lang="en-US" sz="2000" dirty="0" smtClean="0"/>
              <a:t> </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10</a:t>
            </a:fld>
            <a:endParaRPr lang="en-US"/>
          </a:p>
        </p:txBody>
      </p:sp>
      <p:pic>
        <p:nvPicPr>
          <p:cNvPr id="7" name="Picture 4" descr="https://assets.rbl.ms/14931444/980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306" y="2536469"/>
            <a:ext cx="3432364" cy="2624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50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Assistive Technology for Visual Impairment</a:t>
            </a:r>
            <a:endParaRPr lang="en-US" dirty="0"/>
          </a:p>
        </p:txBody>
      </p:sp>
      <p:sp>
        <p:nvSpPr>
          <p:cNvPr id="3" name="Content Placeholder 2"/>
          <p:cNvSpPr>
            <a:spLocks noGrp="1"/>
          </p:cNvSpPr>
          <p:nvPr>
            <p:ph idx="1"/>
          </p:nvPr>
        </p:nvSpPr>
        <p:spPr/>
        <p:txBody>
          <a:bodyPr/>
          <a:lstStyle/>
          <a:p>
            <a:r>
              <a:rPr lang="en-US" dirty="0" smtClean="0"/>
              <a:t>Screen readers – text-to-speech software</a:t>
            </a:r>
          </a:p>
          <a:p>
            <a:r>
              <a:rPr lang="en-US" dirty="0" smtClean="0"/>
              <a:t>Dictation programs – speech-to-text</a:t>
            </a:r>
          </a:p>
          <a:p>
            <a:r>
              <a:rPr lang="en-US" dirty="0" smtClean="0"/>
              <a:t>Braille displays</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11</a:t>
            </a:fld>
            <a:endParaRPr lang="en-US"/>
          </a:p>
        </p:txBody>
      </p:sp>
      <p:pic>
        <p:nvPicPr>
          <p:cNvPr id="17412" name="Picture 4" descr="Image result for ios screen reader"/>
          <p:cNvPicPr>
            <a:picLocks noChangeAspect="1" noChangeArrowheads="1"/>
          </p:cNvPicPr>
          <p:nvPr/>
        </p:nvPicPr>
        <p:blipFill rotWithShape="1">
          <a:blip r:embed="rId2">
            <a:extLst>
              <a:ext uri="{28A0092B-C50C-407E-A947-70E740481C1C}">
                <a14:useLocalDpi xmlns:a14="http://schemas.microsoft.com/office/drawing/2010/main" val="0"/>
              </a:ext>
            </a:extLst>
          </a:blip>
          <a:srcRect b="17660"/>
          <a:stretch/>
        </p:blipFill>
        <p:spPr bwMode="auto">
          <a:xfrm>
            <a:off x="620680" y="3082234"/>
            <a:ext cx="4754880" cy="3789791"/>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Image result for dictation software"/>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0944" y="3948149"/>
            <a:ext cx="3657600" cy="3182112"/>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Image of a Brailliant BI 40 (NEW generati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26" t="32678" r="5815" b="34915"/>
          <a:stretch/>
        </p:blipFill>
        <p:spPr bwMode="auto">
          <a:xfrm>
            <a:off x="5103741" y="2493652"/>
            <a:ext cx="3657600" cy="87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1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Reader Technology</a:t>
            </a:r>
            <a:endParaRPr lang="en-US" dirty="0"/>
          </a:p>
        </p:txBody>
      </p:sp>
      <p:sp>
        <p:nvSpPr>
          <p:cNvPr id="3" name="Content Placeholder 2"/>
          <p:cNvSpPr>
            <a:spLocks noGrp="1"/>
          </p:cNvSpPr>
          <p:nvPr>
            <p:ph idx="1"/>
          </p:nvPr>
        </p:nvSpPr>
        <p:spPr/>
        <p:txBody>
          <a:bodyPr/>
          <a:lstStyle/>
          <a:p>
            <a:r>
              <a:rPr lang="en-US" dirty="0" smtClean="0"/>
              <a:t>What are the steps necessary to implement text-to-speech?</a:t>
            </a:r>
          </a:p>
          <a:p>
            <a:pPr marL="820674" lvl="1" indent="-457200">
              <a:buFont typeface="+mj-lt"/>
              <a:buAutoNum type="arabicParenR"/>
            </a:pPr>
            <a:r>
              <a:rPr lang="en-US" dirty="0" smtClean="0"/>
              <a:t>High </a:t>
            </a:r>
            <a:r>
              <a:rPr lang="en-US" dirty="0"/>
              <a:t>resolution </a:t>
            </a:r>
            <a:r>
              <a:rPr lang="en-US" dirty="0" smtClean="0"/>
              <a:t>scanning/imaging </a:t>
            </a:r>
            <a:r>
              <a:rPr lang="en-US" dirty="0"/>
              <a:t>of documents</a:t>
            </a:r>
          </a:p>
          <a:p>
            <a:pPr marL="820674" lvl="1" indent="-457200">
              <a:buFont typeface="+mj-lt"/>
              <a:buAutoNum type="arabicParenR"/>
            </a:pPr>
            <a:r>
              <a:rPr lang="en-US" dirty="0"/>
              <a:t>Character recognition from bits (OCR)</a:t>
            </a:r>
          </a:p>
          <a:p>
            <a:pPr marL="820674" lvl="1" indent="-457200">
              <a:buFont typeface="+mj-lt"/>
              <a:buAutoNum type="arabicParenR"/>
            </a:pPr>
            <a:r>
              <a:rPr lang="en-US" dirty="0"/>
              <a:t>Word identification</a:t>
            </a:r>
          </a:p>
          <a:p>
            <a:pPr marL="820674" lvl="1" indent="-457200">
              <a:buFont typeface="+mj-lt"/>
              <a:buAutoNum type="arabicParenR"/>
            </a:pPr>
            <a:r>
              <a:rPr lang="en-US" dirty="0"/>
              <a:t>Speech synthesis</a:t>
            </a:r>
          </a:p>
          <a:p>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12</a:t>
            </a:fld>
            <a:endParaRPr lang="en-US"/>
          </a:p>
        </p:txBody>
      </p:sp>
    </p:spTree>
    <p:extLst>
      <p:ext uri="{BB962C8B-B14F-4D97-AF65-F5344CB8AC3E}">
        <p14:creationId xmlns:p14="http://schemas.microsoft.com/office/powerpoint/2010/main" val="257125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Imaging of text</a:t>
            </a:r>
            <a:endParaRPr lang="en-US" dirty="0"/>
          </a:p>
        </p:txBody>
      </p:sp>
      <p:sp>
        <p:nvSpPr>
          <p:cNvPr id="3" name="Content Placeholder 2"/>
          <p:cNvSpPr>
            <a:spLocks noGrp="1"/>
          </p:cNvSpPr>
          <p:nvPr>
            <p:ph idx="1"/>
          </p:nvPr>
        </p:nvSpPr>
        <p:spPr/>
        <p:txBody>
          <a:bodyPr/>
          <a:lstStyle/>
          <a:p>
            <a:r>
              <a:rPr lang="en-US" dirty="0" smtClean="0"/>
              <a:t>A scanner produces an array of pixels: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lvl="2"/>
            <a:endParaRPr lang="en-US" dirty="0" smtClean="0"/>
          </a:p>
          <a:p>
            <a:r>
              <a:rPr lang="en-US" dirty="0" smtClean="0"/>
              <a:t>A photo (image) is already an array of pixels!</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13</a:t>
            </a:fld>
            <a:endParaRPr lang="en-US"/>
          </a:p>
        </p:txBody>
      </p:sp>
      <p:grpSp>
        <p:nvGrpSpPr>
          <p:cNvPr id="9" name="Group 8"/>
          <p:cNvGrpSpPr/>
          <p:nvPr/>
        </p:nvGrpSpPr>
        <p:grpSpPr>
          <a:xfrm>
            <a:off x="635500" y="1920240"/>
            <a:ext cx="8001000" cy="3505200"/>
            <a:chOff x="635500" y="2203750"/>
            <a:chExt cx="8001000" cy="3505200"/>
          </a:xfrm>
        </p:grpSpPr>
        <p:pic>
          <p:nvPicPr>
            <p:cNvPr id="5" name="Shape 492" descr="Screen Shot 2015-02-10 at 8.43.10 AM.png"/>
            <p:cNvPicPr preferRelativeResize="0"/>
            <p:nvPr/>
          </p:nvPicPr>
          <p:blipFill rotWithShape="1">
            <a:blip r:embed="rId2">
              <a:alphaModFix/>
            </a:blip>
            <a:srcRect/>
            <a:stretch/>
          </p:blipFill>
          <p:spPr>
            <a:xfrm>
              <a:off x="635500" y="2203750"/>
              <a:ext cx="8001000" cy="2994000"/>
            </a:xfrm>
            <a:prstGeom prst="rect">
              <a:avLst/>
            </a:prstGeom>
            <a:noFill/>
            <a:ln>
              <a:noFill/>
            </a:ln>
          </p:spPr>
        </p:pic>
        <p:sp>
          <p:nvSpPr>
            <p:cNvPr id="6" name="Shape 493"/>
            <p:cNvSpPr txBox="1"/>
            <p:nvPr/>
          </p:nvSpPr>
          <p:spPr>
            <a:xfrm>
              <a:off x="787900" y="5251750"/>
              <a:ext cx="2152500" cy="457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400" b="0" i="0" u="none" dirty="0">
                  <a:solidFill>
                    <a:srgbClr val="000000"/>
                  </a:solidFill>
                  <a:latin typeface="Calibri" panose="020F0502020204030204" pitchFamily="34" charset="0"/>
                  <a:ea typeface="Arial"/>
                  <a:cs typeface="Calibri" panose="020F0502020204030204" pitchFamily="34" charset="0"/>
                  <a:sym typeface="Arial"/>
                </a:rPr>
                <a:t>Print on Paper</a:t>
              </a:r>
            </a:p>
          </p:txBody>
        </p:sp>
        <p:sp>
          <p:nvSpPr>
            <p:cNvPr id="7" name="Shape 494"/>
            <p:cNvSpPr txBox="1"/>
            <p:nvPr/>
          </p:nvSpPr>
          <p:spPr>
            <a:xfrm>
              <a:off x="3683500" y="5251750"/>
              <a:ext cx="1673100" cy="457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400" b="0" i="0" u="none" dirty="0">
                  <a:solidFill>
                    <a:srgbClr val="000000"/>
                  </a:solidFill>
                  <a:latin typeface="Calibri" panose="020F0502020204030204" pitchFamily="34" charset="0"/>
                  <a:ea typeface="Arial"/>
                  <a:cs typeface="Calibri" panose="020F0502020204030204" pitchFamily="34" charset="0"/>
                  <a:sym typeface="Arial"/>
                </a:rPr>
                <a:t>Scanner In</a:t>
              </a:r>
            </a:p>
          </p:txBody>
        </p:sp>
        <p:sp>
          <p:nvSpPr>
            <p:cNvPr id="8" name="Shape 495"/>
            <p:cNvSpPr txBox="1"/>
            <p:nvPr/>
          </p:nvSpPr>
          <p:spPr>
            <a:xfrm>
              <a:off x="6274300" y="5251750"/>
              <a:ext cx="1916100" cy="457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400" b="0" i="0" u="none" dirty="0">
                  <a:solidFill>
                    <a:srgbClr val="000000"/>
                  </a:solidFill>
                  <a:latin typeface="Calibri" panose="020F0502020204030204" pitchFamily="34" charset="0"/>
                  <a:ea typeface="Arial"/>
                  <a:cs typeface="Calibri" panose="020F0502020204030204" pitchFamily="34" charset="0"/>
                  <a:sym typeface="Arial"/>
                </a:rPr>
                <a:t>Scanner Out</a:t>
              </a:r>
            </a:p>
          </p:txBody>
        </p:sp>
      </p:grpSp>
    </p:spTree>
    <p:extLst>
      <p:ext uri="{BB962C8B-B14F-4D97-AF65-F5344CB8AC3E}">
        <p14:creationId xmlns:p14="http://schemas.microsoft.com/office/powerpoint/2010/main" val="26604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Optical Character Recognition (OCR)</a:t>
            </a:r>
            <a:endParaRPr lang="en-US" dirty="0"/>
          </a:p>
        </p:txBody>
      </p:sp>
      <p:sp>
        <p:nvSpPr>
          <p:cNvPr id="3" name="Content Placeholder 2"/>
          <p:cNvSpPr>
            <a:spLocks noGrp="1"/>
          </p:cNvSpPr>
          <p:nvPr>
            <p:ph idx="1"/>
          </p:nvPr>
        </p:nvSpPr>
        <p:spPr/>
        <p:txBody>
          <a:bodyPr/>
          <a:lstStyle/>
          <a:p>
            <a:r>
              <a:rPr lang="en-US" dirty="0"/>
              <a:t>T</a:t>
            </a:r>
            <a:r>
              <a:rPr lang="en-US" dirty="0" smtClean="0"/>
              <a:t>he </a:t>
            </a:r>
            <a:r>
              <a:rPr lang="en-US" dirty="0"/>
              <a:t>identification of printed characters using photoelectric devices and computer </a:t>
            </a:r>
            <a:r>
              <a:rPr lang="en-US" dirty="0" smtClean="0"/>
              <a:t>software</a:t>
            </a:r>
          </a:p>
          <a:p>
            <a:pPr lvl="1"/>
            <a:r>
              <a:rPr lang="en-US" dirty="0" smtClean="0"/>
              <a:t>A combination of pattern recognition, artificial intelligence, and computer vision</a:t>
            </a:r>
          </a:p>
          <a:p>
            <a:pPr lvl="2"/>
            <a:endParaRPr lang="en-US" dirty="0"/>
          </a:p>
          <a:p>
            <a:r>
              <a:rPr lang="en-US" dirty="0"/>
              <a:t>This is really hard!</a:t>
            </a:r>
          </a:p>
          <a:p>
            <a:pPr lvl="1"/>
            <a:r>
              <a:rPr lang="en-US" dirty="0" smtClean="0"/>
              <a:t>Typography </a:t>
            </a:r>
            <a:r>
              <a:rPr lang="en-US" dirty="0"/>
              <a:t>is an art form, and font design is a creative field</a:t>
            </a:r>
          </a:p>
          <a:p>
            <a:pPr lvl="1"/>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14</a:t>
            </a:fld>
            <a:endParaRPr lang="en-US"/>
          </a:p>
        </p:txBody>
      </p:sp>
      <p:sp>
        <p:nvSpPr>
          <p:cNvPr id="6" name="Shape 505"/>
          <p:cNvSpPr txBox="1"/>
          <p:nvPr/>
        </p:nvSpPr>
        <p:spPr>
          <a:xfrm>
            <a:off x="393192" y="4754880"/>
            <a:ext cx="8366760" cy="1221600"/>
          </a:xfrm>
          <a:prstGeom prst="rect">
            <a:avLst/>
          </a:prstGeom>
          <a:noFill/>
          <a:ln>
            <a:noFill/>
          </a:ln>
        </p:spPr>
        <p:txBody>
          <a:bodyPr lIns="91425" tIns="91425" rIns="91425" bIns="91425" anchor="ctr" anchorCtr="0">
            <a:noAutofit/>
          </a:bodyPr>
          <a:lstStyle/>
          <a:p>
            <a:pPr marL="438150" indent="-323850" algn="ctr">
              <a:spcBef>
                <a:spcPts val="1200"/>
              </a:spcBef>
            </a:pPr>
            <a:r>
              <a:rPr lang="en-US" sz="4800" dirty="0">
                <a:solidFill>
                  <a:schemeClr val="dk1"/>
                </a:solidFill>
                <a:latin typeface="Calibri"/>
                <a:ea typeface="Calibri"/>
                <a:cs typeface="Calibri"/>
                <a:sym typeface="Calibri"/>
              </a:rPr>
              <a:t>g </a:t>
            </a:r>
            <a:r>
              <a:rPr lang="en-US" sz="4800" dirty="0" err="1">
                <a:solidFill>
                  <a:schemeClr val="dk1"/>
                </a:solidFill>
                <a:latin typeface="Cutive"/>
                <a:ea typeface="Cutive"/>
                <a:cs typeface="Cutive"/>
                <a:sym typeface="Cutive"/>
              </a:rPr>
              <a:t>g</a:t>
            </a:r>
            <a:r>
              <a:rPr lang="en-US" sz="4800" dirty="0">
                <a:solidFill>
                  <a:schemeClr val="dk1"/>
                </a:solidFill>
                <a:latin typeface="Cutive"/>
                <a:ea typeface="Cutive"/>
                <a:cs typeface="Cutive"/>
                <a:sym typeface="Cutive"/>
              </a:rPr>
              <a:t> </a:t>
            </a:r>
            <a:r>
              <a:rPr lang="en-US" sz="4800" dirty="0" err="1">
                <a:solidFill>
                  <a:schemeClr val="dk1"/>
                </a:solidFill>
                <a:latin typeface="EB Garamond"/>
                <a:ea typeface="EB Garamond"/>
                <a:cs typeface="EB Garamond"/>
                <a:sym typeface="EB Garamond"/>
              </a:rPr>
              <a:t>g</a:t>
            </a:r>
            <a:r>
              <a:rPr lang="en-US" sz="4800" dirty="0">
                <a:solidFill>
                  <a:schemeClr val="dk1"/>
                </a:solidFill>
                <a:latin typeface="EB Garamond"/>
                <a:ea typeface="EB Garamond"/>
                <a:cs typeface="EB Garamond"/>
                <a:sym typeface="EB Garamond"/>
              </a:rPr>
              <a:t> </a:t>
            </a:r>
            <a:r>
              <a:rPr lang="en-US" sz="4800" dirty="0" err="1">
                <a:solidFill>
                  <a:schemeClr val="dk1"/>
                </a:solidFill>
              </a:rPr>
              <a:t>g</a:t>
            </a:r>
            <a:r>
              <a:rPr lang="en-US" sz="4800" dirty="0">
                <a:solidFill>
                  <a:schemeClr val="dk1"/>
                </a:solidFill>
              </a:rPr>
              <a:t> </a:t>
            </a:r>
            <a:r>
              <a:rPr lang="en-US" sz="4800" dirty="0" err="1">
                <a:solidFill>
                  <a:schemeClr val="dk1"/>
                </a:solidFill>
                <a:latin typeface="Libre Baskerville"/>
                <a:ea typeface="Libre Baskerville"/>
                <a:cs typeface="Libre Baskerville"/>
                <a:sym typeface="Libre Baskerville"/>
              </a:rPr>
              <a:t>g</a:t>
            </a:r>
            <a:r>
              <a:rPr lang="en-US" sz="4800" dirty="0">
                <a:solidFill>
                  <a:schemeClr val="dk1"/>
                </a:solidFill>
                <a:latin typeface="Libre Baskerville"/>
                <a:ea typeface="Libre Baskerville"/>
                <a:cs typeface="Libre Baskerville"/>
                <a:sym typeface="Libre Baskerville"/>
              </a:rPr>
              <a:t> </a:t>
            </a:r>
            <a:r>
              <a:rPr lang="en-US" sz="4800" dirty="0" err="1">
                <a:solidFill>
                  <a:schemeClr val="dk1"/>
                </a:solidFill>
                <a:latin typeface="Lemon"/>
                <a:ea typeface="Lemon"/>
                <a:cs typeface="Lemon"/>
                <a:sym typeface="Lemon"/>
              </a:rPr>
              <a:t>g</a:t>
            </a:r>
            <a:r>
              <a:rPr lang="en-US" sz="4800" dirty="0">
                <a:solidFill>
                  <a:schemeClr val="dk1"/>
                </a:solidFill>
                <a:latin typeface="Lemon"/>
                <a:ea typeface="Lemon"/>
                <a:cs typeface="Lemon"/>
                <a:sym typeface="Lemon"/>
              </a:rPr>
              <a:t> </a:t>
            </a:r>
            <a:r>
              <a:rPr lang="en-US" sz="4800" dirty="0" err="1">
                <a:solidFill>
                  <a:schemeClr val="dk1"/>
                </a:solidFill>
              </a:rPr>
              <a:t>g</a:t>
            </a:r>
            <a:r>
              <a:rPr lang="en-US" sz="4800" dirty="0">
                <a:solidFill>
                  <a:schemeClr val="dk1"/>
                </a:solidFill>
              </a:rPr>
              <a:t> </a:t>
            </a:r>
            <a:r>
              <a:rPr lang="en-US" sz="4800" dirty="0" err="1">
                <a:solidFill>
                  <a:schemeClr val="dk1"/>
                </a:solidFill>
              </a:rPr>
              <a:t>g</a:t>
            </a:r>
            <a:r>
              <a:rPr lang="en-US" sz="4800" dirty="0">
                <a:solidFill>
                  <a:schemeClr val="dk1"/>
                </a:solidFill>
              </a:rPr>
              <a:t> </a:t>
            </a:r>
            <a:r>
              <a:rPr lang="en-US" sz="4800" dirty="0" err="1">
                <a:solidFill>
                  <a:schemeClr val="dk1"/>
                </a:solidFill>
                <a:latin typeface="Arial Narrow"/>
                <a:ea typeface="Arial Narrow"/>
                <a:cs typeface="Arial Narrow"/>
                <a:sym typeface="Arial Narrow"/>
              </a:rPr>
              <a:t>g</a:t>
            </a:r>
            <a:r>
              <a:rPr lang="en-US" sz="4800" dirty="0">
                <a:solidFill>
                  <a:schemeClr val="dk1"/>
                </a:solidFill>
                <a:latin typeface="Arial Narrow"/>
                <a:ea typeface="Arial Narrow"/>
                <a:cs typeface="Arial Narrow"/>
                <a:sym typeface="Arial Narrow"/>
              </a:rPr>
              <a:t> </a:t>
            </a:r>
            <a:r>
              <a:rPr lang="en-US" sz="4800" dirty="0" err="1">
                <a:solidFill>
                  <a:schemeClr val="dk1"/>
                </a:solidFill>
                <a:latin typeface="Bodoni"/>
                <a:ea typeface="Bodoni"/>
                <a:cs typeface="Bodoni"/>
                <a:sym typeface="Bodoni"/>
              </a:rPr>
              <a:t>g</a:t>
            </a:r>
            <a:r>
              <a:rPr lang="en-US" sz="4800" dirty="0">
                <a:solidFill>
                  <a:schemeClr val="dk1"/>
                </a:solidFill>
                <a:latin typeface="Bodoni"/>
                <a:ea typeface="Bodoni"/>
                <a:cs typeface="Bodoni"/>
                <a:sym typeface="Bodoni"/>
              </a:rPr>
              <a:t> </a:t>
            </a:r>
            <a:r>
              <a:rPr lang="en-US" sz="4800" dirty="0" err="1">
                <a:solidFill>
                  <a:schemeClr val="dk1"/>
                </a:solidFill>
              </a:rPr>
              <a:t>g</a:t>
            </a:r>
            <a:r>
              <a:rPr lang="en-US" sz="4800" dirty="0">
                <a:solidFill>
                  <a:schemeClr val="dk1"/>
                </a:solidFill>
              </a:rPr>
              <a:t> </a:t>
            </a:r>
            <a:r>
              <a:rPr lang="en-US" sz="4800" dirty="0" err="1">
                <a:solidFill>
                  <a:schemeClr val="dk1"/>
                </a:solidFill>
                <a:latin typeface="Short Stack"/>
                <a:ea typeface="Short Stack"/>
                <a:cs typeface="Short Stack"/>
                <a:sym typeface="Short Stack"/>
              </a:rPr>
              <a:t>g</a:t>
            </a:r>
            <a:r>
              <a:rPr lang="en-US" sz="4800" dirty="0">
                <a:solidFill>
                  <a:schemeClr val="dk1"/>
                </a:solidFill>
                <a:latin typeface="Short Stack"/>
                <a:ea typeface="Short Stack"/>
                <a:cs typeface="Short Stack"/>
                <a:sym typeface="Short Stack"/>
              </a:rPr>
              <a:t> </a:t>
            </a:r>
            <a:r>
              <a:rPr lang="en-US" sz="4800" dirty="0" err="1">
                <a:solidFill>
                  <a:schemeClr val="dk1"/>
                </a:solidFill>
              </a:rPr>
              <a:t>g</a:t>
            </a:r>
            <a:r>
              <a:rPr lang="en-US" sz="4800" dirty="0">
                <a:solidFill>
                  <a:schemeClr val="dk1"/>
                </a:solidFill>
              </a:rPr>
              <a:t> </a:t>
            </a:r>
            <a:r>
              <a:rPr lang="en-US" sz="4800" dirty="0" err="1">
                <a:solidFill>
                  <a:schemeClr val="dk1"/>
                </a:solidFill>
                <a:latin typeface="Courier New"/>
                <a:ea typeface="Courier New"/>
                <a:cs typeface="Courier New"/>
                <a:sym typeface="Courier New"/>
              </a:rPr>
              <a:t>g</a:t>
            </a:r>
            <a:r>
              <a:rPr lang="en-US" sz="4800" dirty="0">
                <a:solidFill>
                  <a:schemeClr val="dk1"/>
                </a:solidFill>
                <a:latin typeface="Courier New"/>
                <a:ea typeface="Courier New"/>
                <a:cs typeface="Courier New"/>
                <a:sym typeface="Courier New"/>
              </a:rPr>
              <a:t> </a:t>
            </a:r>
            <a:r>
              <a:rPr lang="en-US" sz="4800" dirty="0" err="1" smtClean="0">
                <a:solidFill>
                  <a:schemeClr val="dk1"/>
                </a:solidFill>
              </a:rPr>
              <a:t>g</a:t>
            </a:r>
            <a:endParaRPr lang="en-US" sz="4800" dirty="0">
              <a:solidFill>
                <a:schemeClr val="dk1"/>
              </a:solidFill>
            </a:endParaRPr>
          </a:p>
          <a:p>
            <a:pPr marL="438150" indent="-323850" algn="ctr">
              <a:spcBef>
                <a:spcPts val="1200"/>
              </a:spcBef>
            </a:pPr>
            <a:r>
              <a:rPr lang="en-US" dirty="0" smtClean="0">
                <a:latin typeface="Calibri" panose="020F0502020204030204" pitchFamily="34" charset="0"/>
                <a:cs typeface="Calibri" panose="020F0502020204030204" pitchFamily="34" charset="0"/>
                <a:sym typeface="Arial"/>
              </a:rPr>
              <a:t>A </a:t>
            </a:r>
            <a:r>
              <a:rPr lang="en-US" dirty="0">
                <a:latin typeface="Calibri" panose="020F0502020204030204" pitchFamily="34" charset="0"/>
                <a:cs typeface="Calibri" panose="020F0502020204030204" pitchFamily="34" charset="0"/>
                <a:sym typeface="Arial"/>
              </a:rPr>
              <a:t>sampling of the character 'g', all of which are 48 point </a:t>
            </a:r>
            <a:r>
              <a:rPr lang="en-US" dirty="0" smtClean="0">
                <a:latin typeface="Calibri" panose="020F0502020204030204" pitchFamily="34" charset="0"/>
                <a:cs typeface="Calibri" panose="020F0502020204030204" pitchFamily="34" charset="0"/>
                <a:sym typeface="Arial"/>
              </a:rPr>
              <a:t>size</a:t>
            </a:r>
            <a:endParaRPr lang="en-US" dirty="0">
              <a:latin typeface="Calibri" panose="020F0502020204030204" pitchFamily="34" charset="0"/>
              <a:cs typeface="Calibri" panose="020F0502020204030204" pitchFamily="34" charset="0"/>
              <a:sym typeface="Arial"/>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709640" y="2682360"/>
              <a:ext cx="6639840" cy="412560"/>
            </p14:xfrm>
          </p:contentPart>
        </mc:Choice>
        <mc:Fallback xmlns="">
          <p:pic>
            <p:nvPicPr>
              <p:cNvPr id="5" name="Ink 4"/>
              <p:cNvPicPr/>
              <p:nvPr/>
            </p:nvPicPr>
            <p:blipFill>
              <a:blip r:embed="rId3"/>
              <a:stretch>
                <a:fillRect/>
              </a:stretch>
            </p:blipFill>
            <p:spPr>
              <a:xfrm>
                <a:off x="1699920" y="2669760"/>
                <a:ext cx="6660360" cy="430920"/>
              </a:xfrm>
              <a:prstGeom prst="rect">
                <a:avLst/>
              </a:prstGeom>
            </p:spPr>
          </p:pic>
        </mc:Fallback>
      </mc:AlternateContent>
    </p:spTree>
    <p:extLst>
      <p:ext uri="{BB962C8B-B14F-4D97-AF65-F5344CB8AC3E}">
        <p14:creationId xmlns:p14="http://schemas.microsoft.com/office/powerpoint/2010/main" val="168939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 Synthesis</a:t>
            </a:r>
            <a:endParaRPr lang="en-US" dirty="0"/>
          </a:p>
        </p:txBody>
      </p:sp>
      <p:sp>
        <p:nvSpPr>
          <p:cNvPr id="3" name="Content Placeholder 2"/>
          <p:cNvSpPr>
            <a:spLocks noGrp="1"/>
          </p:cNvSpPr>
          <p:nvPr>
            <p:ph idx="1"/>
          </p:nvPr>
        </p:nvSpPr>
        <p:spPr/>
        <p:txBody>
          <a:bodyPr/>
          <a:lstStyle/>
          <a:p>
            <a:r>
              <a:rPr lang="en-US" dirty="0" smtClean="0"/>
              <a:t>Even after figuring out what the text is, saying it correctly is tough!</a:t>
            </a:r>
          </a:p>
          <a:p>
            <a:pPr lvl="1"/>
            <a:r>
              <a:rPr lang="en-US" dirty="0" smtClean="0"/>
              <a:t>English is a particularly quirky language – </a:t>
            </a:r>
            <a:r>
              <a:rPr lang="en-US" dirty="0" smtClean="0">
                <a:solidFill>
                  <a:srgbClr val="FF0000"/>
                </a:solidFill>
              </a:rPr>
              <a:t>context matters!</a:t>
            </a:r>
          </a:p>
          <a:p>
            <a:pPr lvl="1"/>
            <a:r>
              <a:rPr lang="en-US" dirty="0" smtClean="0"/>
              <a:t>Heteronyms:  </a:t>
            </a:r>
            <a:r>
              <a:rPr lang="en-US" i="1" dirty="0" smtClean="0"/>
              <a:t>e.g.</a:t>
            </a:r>
            <a:r>
              <a:rPr lang="en-US" dirty="0" smtClean="0"/>
              <a:t> “read”, “close”, “tear”</a:t>
            </a:r>
          </a:p>
          <a:p>
            <a:pPr lvl="1"/>
            <a:r>
              <a:rPr lang="en-US" dirty="0" smtClean="0"/>
              <a:t>Proper nouns:  </a:t>
            </a:r>
            <a:r>
              <a:rPr lang="en-US" i="1" dirty="0" smtClean="0"/>
              <a:t>e.g.</a:t>
            </a:r>
            <a:r>
              <a:rPr lang="en-US" dirty="0" smtClean="0"/>
              <a:t> “Job”</a:t>
            </a:r>
          </a:p>
          <a:p>
            <a:pPr lvl="1"/>
            <a:r>
              <a:rPr lang="en-US" dirty="0" smtClean="0"/>
              <a:t>Acronyms:  </a:t>
            </a:r>
            <a:r>
              <a:rPr lang="en-US" i="1" dirty="0" smtClean="0"/>
              <a:t>e.g.</a:t>
            </a:r>
            <a:r>
              <a:rPr lang="en-US" dirty="0" smtClean="0"/>
              <a:t> “eta” vs. “ETA”, “CAUSE”</a:t>
            </a:r>
          </a:p>
          <a:p>
            <a:pPr lvl="1"/>
            <a:r>
              <a:rPr lang="en-US" dirty="0" smtClean="0"/>
              <a:t>Made-up words:  </a:t>
            </a:r>
            <a:r>
              <a:rPr lang="en-US" i="1" dirty="0" smtClean="0"/>
              <a:t>e.g.</a:t>
            </a:r>
            <a:r>
              <a:rPr lang="en-US" dirty="0" smtClean="0"/>
              <a:t> “</a:t>
            </a:r>
            <a:r>
              <a:rPr lang="en-US" dirty="0" err="1" smtClean="0"/>
              <a:t>nyan</a:t>
            </a:r>
            <a:r>
              <a:rPr lang="en-US" dirty="0" smtClean="0"/>
              <a:t> cat”, “</a:t>
            </a:r>
            <a:r>
              <a:rPr lang="en-US" dirty="0" err="1" smtClean="0"/>
              <a:t>ghoti</a:t>
            </a:r>
            <a:r>
              <a:rPr lang="en-US" dirty="0" smtClean="0"/>
              <a:t>”</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15</a:t>
            </a:fld>
            <a:endParaRPr lang="en-US"/>
          </a:p>
        </p:txBody>
      </p:sp>
    </p:spTree>
    <p:extLst>
      <p:ext uri="{BB962C8B-B14F-4D97-AF65-F5344CB8AC3E}">
        <p14:creationId xmlns:p14="http://schemas.microsoft.com/office/powerpoint/2010/main" val="397705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Kurzweil Reading Machine</a:t>
            </a:r>
            <a:endParaRPr lang="en-US" dirty="0"/>
          </a:p>
        </p:txBody>
      </p:sp>
      <p:sp>
        <p:nvSpPr>
          <p:cNvPr id="3" name="Content Placeholder 2"/>
          <p:cNvSpPr>
            <a:spLocks noGrp="1"/>
          </p:cNvSpPr>
          <p:nvPr>
            <p:ph idx="1"/>
          </p:nvPr>
        </p:nvSpPr>
        <p:spPr/>
        <p:txBody>
          <a:bodyPr/>
          <a:lstStyle/>
          <a:p>
            <a:r>
              <a:rPr lang="en-US" dirty="0" smtClean="0"/>
              <a:t>The first commercial reading machine built by Ray Kurzweil in 1975</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16</a:t>
            </a:fld>
            <a:endParaRPr lang="en-US"/>
          </a:p>
        </p:txBody>
      </p:sp>
      <p:pic>
        <p:nvPicPr>
          <p:cNvPr id="20482" name="Picture 2" descr="Image result for ray kurzweil"/>
          <p:cNvPicPr>
            <a:picLocks noChangeAspect="1" noChangeArrowheads="1"/>
          </p:cNvPicPr>
          <p:nvPr/>
        </p:nvPicPr>
        <p:blipFill rotWithShape="1">
          <a:blip r:embed="rId2">
            <a:extLst>
              <a:ext uri="{28A0092B-C50C-407E-A947-70E740481C1C}">
                <a14:useLocalDpi xmlns:a14="http://schemas.microsoft.com/office/drawing/2010/main" val="0"/>
              </a:ext>
            </a:extLst>
          </a:blip>
          <a:srcRect l="18945" r="3053" b="9808"/>
          <a:stretch/>
        </p:blipFill>
        <p:spPr bwMode="auto">
          <a:xfrm>
            <a:off x="4846320" y="2743200"/>
            <a:ext cx="365658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6" name="Shape 522" descr="kur1-008.jpg"/>
          <p:cNvPicPr preferRelativeResize="0">
            <a:picLocks noChangeAspect="1"/>
          </p:cNvPicPr>
          <p:nvPr/>
        </p:nvPicPr>
        <p:blipFill rotWithShape="1">
          <a:blip r:embed="rId3">
            <a:alphaModFix/>
          </a:blip>
          <a:srcRect/>
          <a:stretch/>
        </p:blipFill>
        <p:spPr>
          <a:xfrm>
            <a:off x="640080" y="2743200"/>
            <a:ext cx="3657600" cy="3657600"/>
          </a:xfrm>
          <a:prstGeom prst="rect">
            <a:avLst/>
          </a:prstGeom>
          <a:noFill/>
          <a:ln>
            <a:noFill/>
          </a:ln>
        </p:spPr>
      </p:pic>
    </p:spTree>
    <p:extLst>
      <p:ext uri="{BB962C8B-B14F-4D97-AF65-F5344CB8AC3E}">
        <p14:creationId xmlns:p14="http://schemas.microsoft.com/office/powerpoint/2010/main" val="4232720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Kurzweil Reading Machine</a:t>
            </a:r>
            <a:endParaRPr lang="en-US" dirty="0"/>
          </a:p>
        </p:txBody>
      </p:sp>
      <p:sp>
        <p:nvSpPr>
          <p:cNvPr id="3" name="Content Placeholder 2"/>
          <p:cNvSpPr>
            <a:spLocks noGrp="1"/>
          </p:cNvSpPr>
          <p:nvPr>
            <p:ph idx="1"/>
          </p:nvPr>
        </p:nvSpPr>
        <p:spPr/>
        <p:txBody>
          <a:bodyPr/>
          <a:lstStyle/>
          <a:p>
            <a:r>
              <a:rPr lang="en-US" dirty="0" smtClean="0"/>
              <a:t>The first commercial reading machine built by Ray Kurzweil in 1975</a:t>
            </a:r>
          </a:p>
          <a:p>
            <a:pPr lvl="2"/>
            <a:endParaRPr lang="en-US" dirty="0"/>
          </a:p>
          <a:p>
            <a:r>
              <a:rPr lang="en-US" dirty="0" smtClean="0">
                <a:solidFill>
                  <a:srgbClr val="3F3F3F"/>
                </a:solidFill>
              </a:rPr>
              <a:t>“The </a:t>
            </a:r>
            <a:r>
              <a:rPr lang="en-US" dirty="0">
                <a:solidFill>
                  <a:srgbClr val="3F3F3F"/>
                </a:solidFill>
              </a:rPr>
              <a:t>Kurzweil Reading Machine was a breakthrough that changed my life. With the Kurzweil Reading Machine, I could read anything I wanted with complete privacy: music lyrics, letters from my children, the latest best sellers and magazines, memos from my business associates. It gave blind people the one thing that everyone treasures, which is </a:t>
            </a:r>
            <a:r>
              <a:rPr lang="en-US" dirty="0" smtClean="0">
                <a:solidFill>
                  <a:srgbClr val="3F3F3F"/>
                </a:solidFill>
              </a:rPr>
              <a:t>independence.”  –  Stevie Wonder</a:t>
            </a:r>
            <a:endParaRPr lang="en-US" dirty="0">
              <a:solidFill>
                <a:srgbClr val="3F3F3F"/>
              </a:solidFill>
            </a:endParaRPr>
          </a:p>
          <a:p>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17</a:t>
            </a:fld>
            <a:endParaRPr lang="en-US"/>
          </a:p>
        </p:txBody>
      </p:sp>
    </p:spTree>
    <p:extLst>
      <p:ext uri="{BB962C8B-B14F-4D97-AF65-F5344CB8AC3E}">
        <p14:creationId xmlns:p14="http://schemas.microsoft.com/office/powerpoint/2010/main" val="2412050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Applications for Text-to-Speech</a:t>
            </a:r>
            <a:endParaRPr lang="en-US" dirty="0"/>
          </a:p>
        </p:txBody>
      </p:sp>
      <p:sp>
        <p:nvSpPr>
          <p:cNvPr id="3" name="Content Placeholder 2"/>
          <p:cNvSpPr>
            <a:spLocks noGrp="1"/>
          </p:cNvSpPr>
          <p:nvPr>
            <p:ph idx="1"/>
          </p:nvPr>
        </p:nvSpPr>
        <p:spPr/>
        <p:txBody>
          <a:bodyPr/>
          <a:lstStyle/>
          <a:p>
            <a:r>
              <a:rPr lang="en-US" dirty="0" smtClean="0"/>
              <a:t>Visual disability:</a:t>
            </a:r>
          </a:p>
          <a:p>
            <a:pPr lvl="1"/>
            <a:r>
              <a:rPr lang="en-US" dirty="0" smtClean="0"/>
              <a:t>Have books or notes read to them</a:t>
            </a:r>
          </a:p>
          <a:p>
            <a:pPr lvl="2"/>
            <a:endParaRPr lang="en-US" dirty="0"/>
          </a:p>
          <a:p>
            <a:r>
              <a:rPr lang="en-US" dirty="0" smtClean="0"/>
              <a:t>Speech disability:</a:t>
            </a:r>
          </a:p>
          <a:p>
            <a:pPr lvl="1"/>
            <a:r>
              <a:rPr lang="en-US" dirty="0" smtClean="0"/>
              <a:t>Can communicate “verbally” by typing</a:t>
            </a:r>
            <a:endParaRPr lang="en-US" dirty="0"/>
          </a:p>
          <a:p>
            <a:pPr lvl="2"/>
            <a:endParaRPr lang="en-US" dirty="0" smtClean="0"/>
          </a:p>
          <a:p>
            <a:r>
              <a:rPr lang="en-US" dirty="0" smtClean="0"/>
              <a:t>No disability:</a:t>
            </a:r>
          </a:p>
          <a:p>
            <a:pPr lvl="1"/>
            <a:r>
              <a:rPr lang="en-US" dirty="0" smtClean="0"/>
              <a:t>Hands-free text reading</a:t>
            </a:r>
          </a:p>
          <a:p>
            <a:pPr lvl="1"/>
            <a:r>
              <a:rPr lang="en-US" dirty="0" smtClean="0"/>
              <a:t>Voice anonymization</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18</a:t>
            </a:fld>
            <a:endParaRPr lang="en-US"/>
          </a:p>
        </p:txBody>
      </p:sp>
    </p:spTree>
    <p:extLst>
      <p:ext uri="{BB962C8B-B14F-4D97-AF65-F5344CB8AC3E}">
        <p14:creationId xmlns:p14="http://schemas.microsoft.com/office/powerpoint/2010/main" val="312385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Innovations from Accessible Development</a:t>
            </a:r>
            <a:endParaRPr lang="en-US" dirty="0"/>
          </a:p>
        </p:txBody>
      </p:sp>
      <p:sp>
        <p:nvSpPr>
          <p:cNvPr id="6" name="Content Placeholder 5"/>
          <p:cNvSpPr>
            <a:spLocks noGrp="1"/>
          </p:cNvSpPr>
          <p:nvPr>
            <p:ph idx="1"/>
          </p:nvPr>
        </p:nvSpPr>
        <p:spPr/>
        <p:txBody>
          <a:bodyPr/>
          <a:lstStyle/>
          <a:p>
            <a:r>
              <a:rPr lang="en-US" dirty="0"/>
              <a:t>Technologies designed to assist the disabled in society usually turn out to be extremely useful to everyone</a:t>
            </a:r>
          </a:p>
          <a:p>
            <a:pPr lvl="1"/>
            <a:r>
              <a:rPr lang="en-US" dirty="0" smtClean="0">
                <a:solidFill>
                  <a:srgbClr val="FF0000"/>
                </a:solidFill>
              </a:rPr>
              <a:t>It’s the right thing to do AND everyone benefits!  </a:t>
            </a:r>
            <a:r>
              <a:rPr lang="en-US" dirty="0" smtClean="0">
                <a:solidFill>
                  <a:srgbClr val="FF0000"/>
                </a:solidFill>
                <a:sym typeface="Wingdings" panose="05000000000000000000" pitchFamily="2" charset="2"/>
              </a:rPr>
              <a:t></a:t>
            </a:r>
          </a:p>
          <a:p>
            <a:pPr lvl="2"/>
            <a:endParaRPr lang="en-US" dirty="0">
              <a:sym typeface="Wingdings" panose="05000000000000000000" pitchFamily="2" charset="2"/>
            </a:endParaRPr>
          </a:p>
          <a:p>
            <a:r>
              <a:rPr lang="en-US" dirty="0" smtClean="0">
                <a:sym typeface="Wingdings" panose="05000000000000000000" pitchFamily="2" charset="2"/>
              </a:rPr>
              <a:t>Other Examples:</a:t>
            </a:r>
          </a:p>
          <a:p>
            <a:pPr lvl="1"/>
            <a:r>
              <a:rPr lang="en-US" dirty="0"/>
              <a:t>C</a:t>
            </a:r>
            <a:r>
              <a:rPr lang="en-US" dirty="0" smtClean="0"/>
              <a:t>aptions</a:t>
            </a:r>
          </a:p>
          <a:p>
            <a:pPr lvl="1"/>
            <a:r>
              <a:rPr lang="en-US" dirty="0" smtClean="0"/>
              <a:t>Electric toothbrush</a:t>
            </a:r>
          </a:p>
          <a:p>
            <a:pPr lvl="1"/>
            <a:r>
              <a:rPr lang="en-US" dirty="0"/>
              <a:t>Curb cuts</a:t>
            </a:r>
          </a:p>
          <a:p>
            <a:pPr lvl="2"/>
            <a:r>
              <a:rPr lang="en-US" dirty="0">
                <a:hlinkClick r:id="rId2"/>
              </a:rPr>
              <a:t>https://99percentinvisible.org</a:t>
            </a:r>
            <a:r>
              <a:rPr lang="en-US" dirty="0" smtClean="0">
                <a:hlinkClick r:id="rId2"/>
              </a:rPr>
              <a:t>/</a:t>
            </a:r>
            <a:br>
              <a:rPr lang="en-US" dirty="0" smtClean="0">
                <a:hlinkClick r:id="rId2"/>
              </a:rPr>
            </a:br>
            <a:r>
              <a:rPr lang="en-US" dirty="0" smtClean="0">
                <a:hlinkClick r:id="rId2"/>
              </a:rPr>
              <a:t>episode/curb-cuts/</a:t>
            </a:r>
            <a:r>
              <a:rPr lang="en-US" dirty="0" smtClean="0"/>
              <a:t> </a:t>
            </a:r>
          </a:p>
        </p:txBody>
      </p:sp>
      <p:sp>
        <p:nvSpPr>
          <p:cNvPr id="4" name="Slide Number Placeholder 3"/>
          <p:cNvSpPr>
            <a:spLocks noGrp="1"/>
          </p:cNvSpPr>
          <p:nvPr>
            <p:ph type="sldNum" sz="quarter" idx="10"/>
          </p:nvPr>
        </p:nvSpPr>
        <p:spPr/>
        <p:txBody>
          <a:bodyPr/>
          <a:lstStyle/>
          <a:p>
            <a:pPr lvl="0" rtl="0">
              <a:spcBef>
                <a:spcPts val="0"/>
              </a:spcBef>
              <a:buNone/>
            </a:pPr>
            <a:fld id="{00000000-1234-1234-1234-123412341234}" type="slidenum">
              <a:rPr lang="en-US" smtClean="0"/>
              <a:t>19</a:t>
            </a:fld>
            <a:endParaRPr lang="en-US"/>
          </a:p>
        </p:txBody>
      </p:sp>
      <p:pic>
        <p:nvPicPr>
          <p:cNvPr id="13314" name="Picture 2" descr="https://lh3.googleusercontent.com/xCcObCnomtfQEUCWVK1ASX1aqSnlsycKd2_rgT1TO4wxzSPPSN2QacUE0hj9s8Hs9ev9sCnmDmqrlTWqS019SBB1h1wDXVGrkfeDBh39_ULMqoNkjo8o0iKOd9XSpiWz8lOznQWFS5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3270037"/>
            <a:ext cx="3657600" cy="25831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253160" y="2640240"/>
              <a:ext cx="6399720" cy="2822760"/>
            </p14:xfrm>
          </p:contentPart>
        </mc:Choice>
        <mc:Fallback xmlns="">
          <p:pic>
            <p:nvPicPr>
              <p:cNvPr id="2" name="Ink 1"/>
              <p:cNvPicPr/>
              <p:nvPr/>
            </p:nvPicPr>
            <p:blipFill>
              <a:blip r:embed="rId5"/>
              <a:stretch>
                <a:fillRect/>
              </a:stretch>
            </p:blipFill>
            <p:spPr>
              <a:xfrm>
                <a:off x="1244160" y="2627280"/>
                <a:ext cx="6418080" cy="2849040"/>
              </a:xfrm>
              <a:prstGeom prst="rect">
                <a:avLst/>
              </a:prstGeom>
            </p:spPr>
          </p:pic>
        </mc:Fallback>
      </mc:AlternateContent>
    </p:spTree>
    <p:extLst>
      <p:ext uri="{BB962C8B-B14F-4D97-AF65-F5344CB8AC3E}">
        <p14:creationId xmlns:p14="http://schemas.microsoft.com/office/powerpoint/2010/main" val="31969508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lstStyle/>
          <a:p>
            <a:r>
              <a:rPr lang="en-US" dirty="0"/>
              <a:t>Assignments:</a:t>
            </a:r>
          </a:p>
          <a:p>
            <a:pPr lvl="1"/>
            <a:r>
              <a:rPr lang="en-US" dirty="0" smtClean="0"/>
              <a:t>CS in Your Future in section tomorrow (3/14)</a:t>
            </a:r>
          </a:p>
          <a:p>
            <a:pPr lvl="1"/>
            <a:r>
              <a:rPr lang="en-US" dirty="0" smtClean="0"/>
              <a:t>Final Project code, video, and README due Friday (3/15)</a:t>
            </a:r>
          </a:p>
          <a:p>
            <a:pPr lvl="2"/>
            <a:endParaRPr lang="en-US" dirty="0" smtClean="0"/>
          </a:p>
          <a:p>
            <a:r>
              <a:rPr lang="en-US" dirty="0" smtClean="0"/>
              <a:t>Final Review: Sunday, March 17, 4-6 pm, LOW 101</a:t>
            </a:r>
            <a:endParaRPr lang="en-US" dirty="0"/>
          </a:p>
          <a:p>
            <a:pPr lvl="2"/>
            <a:endParaRPr lang="en-US" dirty="0" smtClean="0"/>
          </a:p>
          <a:p>
            <a:r>
              <a:rPr lang="en-US" dirty="0" smtClean="0"/>
              <a:t>Final Exam: Tuesday, March 19, 3-4 pm, SAV 264</a:t>
            </a:r>
          </a:p>
          <a:p>
            <a:pPr lvl="1"/>
            <a:r>
              <a:rPr lang="en-US" dirty="0" smtClean="0"/>
              <a:t>Scheduled exam slot is 2:30-4:20, but exam will be 60 min</a:t>
            </a:r>
          </a:p>
          <a:p>
            <a:pPr lvl="1"/>
            <a:r>
              <a:rPr lang="en-US" dirty="0" smtClean="0"/>
              <a:t>10% of your overall course grade</a:t>
            </a:r>
          </a:p>
          <a:p>
            <a:pPr lvl="1"/>
            <a:r>
              <a:rPr lang="en-US" dirty="0" smtClean="0"/>
              <a:t>Two sheets of notes are allowed (letter-size paper, double-sided, handwritten)</a:t>
            </a:r>
          </a:p>
          <a:p>
            <a:pPr lvl="2"/>
            <a:endParaRPr lang="en-US" dirty="0" smtClean="0"/>
          </a:p>
          <a:p>
            <a:endParaRPr lang="en-US" dirty="0"/>
          </a:p>
        </p:txBody>
      </p:sp>
      <p:sp>
        <p:nvSpPr>
          <p:cNvPr id="4" name="Slide Number Placeholder 3"/>
          <p:cNvSpPr>
            <a:spLocks noGrp="1"/>
          </p:cNvSpPr>
          <p:nvPr>
            <p:ph type="sldNum" sz="quarter" idx="10"/>
          </p:nvPr>
        </p:nvSpPr>
        <p:spPr/>
        <p:txBody>
          <a:bodyPr/>
          <a:lstStyle/>
          <a:p>
            <a:fld id="{6940961B-239C-4B23-9F28-0B3499D3105F}" type="slidenum">
              <a:rPr lang="en-US" smtClean="0"/>
              <a:t>2</a:t>
            </a:fld>
            <a:endParaRPr lang="en-US"/>
          </a:p>
        </p:txBody>
      </p:sp>
    </p:spTree>
    <p:extLst>
      <p:ext uri="{BB962C8B-B14F-4D97-AF65-F5344CB8AC3E}">
        <p14:creationId xmlns:p14="http://schemas.microsoft.com/office/powerpoint/2010/main" val="3620079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Accessible Technology at UW</a:t>
            </a:r>
            <a:endParaRPr lang="en-US" dirty="0"/>
          </a:p>
        </p:txBody>
      </p:sp>
      <p:sp>
        <p:nvSpPr>
          <p:cNvPr id="3" name="Content Placeholder 2"/>
          <p:cNvSpPr>
            <a:spLocks noGrp="1"/>
          </p:cNvSpPr>
          <p:nvPr>
            <p:ph idx="1"/>
          </p:nvPr>
        </p:nvSpPr>
        <p:spPr/>
        <p:txBody>
          <a:bodyPr/>
          <a:lstStyle/>
          <a:p>
            <a:r>
              <a:rPr lang="en-US" altLang="en-US" dirty="0"/>
              <a:t>Accessibility Technology </a:t>
            </a:r>
            <a:r>
              <a:rPr lang="en-US" altLang="en-US" dirty="0" smtClean="0"/>
              <a:t>Research in CSE</a:t>
            </a:r>
            <a:endParaRPr lang="en-US" altLang="en-US" dirty="0"/>
          </a:p>
          <a:p>
            <a:pPr lvl="1"/>
            <a:r>
              <a:rPr lang="en-US" altLang="en-US" sz="2200" dirty="0">
                <a:hlinkClick r:id="rId2"/>
              </a:rPr>
              <a:t>http://www.cs.washington.edu/people/faculty/ladner/research</a:t>
            </a:r>
            <a:r>
              <a:rPr lang="en-US" altLang="en-US" sz="2200" dirty="0"/>
              <a:t> </a:t>
            </a:r>
            <a:endParaRPr lang="en-US" altLang="en-US" sz="2200" dirty="0" smtClean="0"/>
          </a:p>
          <a:p>
            <a:pPr lvl="2"/>
            <a:endParaRPr lang="en-US" altLang="en-US" dirty="0"/>
          </a:p>
          <a:p>
            <a:r>
              <a:rPr lang="en-US" altLang="en-US" dirty="0" err="1"/>
              <a:t>Taskar</a:t>
            </a:r>
            <a:r>
              <a:rPr lang="en-US" altLang="en-US" dirty="0"/>
              <a:t> Center for Accessible </a:t>
            </a:r>
            <a:r>
              <a:rPr lang="en-US" altLang="en-US" dirty="0" smtClean="0"/>
              <a:t>Technology (TCAT)</a:t>
            </a:r>
            <a:endParaRPr lang="en-US" altLang="en-US" dirty="0"/>
          </a:p>
          <a:p>
            <a:pPr lvl="1"/>
            <a:r>
              <a:rPr lang="en-US" altLang="en-US" dirty="0">
                <a:hlinkClick r:id="rId3"/>
              </a:rPr>
              <a:t>http://tcat.cs.washington.edu/</a:t>
            </a:r>
            <a:r>
              <a:rPr lang="en-US" altLang="en-US" dirty="0"/>
              <a:t> </a:t>
            </a:r>
          </a:p>
          <a:p>
            <a:pPr lvl="2"/>
            <a:endParaRPr lang="en-US" dirty="0" smtClean="0"/>
          </a:p>
          <a:p>
            <a:r>
              <a:rPr lang="en-US" dirty="0" smtClean="0"/>
              <a:t>Mobile + Accessible Design (MAD)</a:t>
            </a:r>
          </a:p>
          <a:p>
            <a:pPr lvl="1"/>
            <a:r>
              <a:rPr lang="en-US" dirty="0">
                <a:hlinkClick r:id="rId4"/>
              </a:rPr>
              <a:t>http://depts.washington.edu/madlab</a:t>
            </a:r>
            <a:r>
              <a:rPr lang="en-US" dirty="0" smtClean="0">
                <a:hlinkClick r:id="rId4"/>
              </a:rPr>
              <a:t>/</a:t>
            </a:r>
            <a:r>
              <a:rPr lang="en-US" dirty="0" smtClean="0"/>
              <a:t> </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20</a:t>
            </a:fld>
            <a:endParaRPr lang="en-US"/>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6580080" y="2287800"/>
              <a:ext cx="618480" cy="11880"/>
            </p14:xfrm>
          </p:contentPart>
        </mc:Choice>
        <mc:Fallback xmlns="">
          <p:pic>
            <p:nvPicPr>
              <p:cNvPr id="5" name="Ink 4"/>
              <p:cNvPicPr/>
              <p:nvPr/>
            </p:nvPicPr>
            <p:blipFill>
              <a:blip r:embed="rId6"/>
              <a:stretch>
                <a:fillRect/>
              </a:stretch>
            </p:blipFill>
            <p:spPr>
              <a:xfrm>
                <a:off x="6572160" y="2277360"/>
                <a:ext cx="635040" cy="34200"/>
              </a:xfrm>
              <a:prstGeom prst="rect">
                <a:avLst/>
              </a:prstGeom>
            </p:spPr>
          </p:pic>
        </mc:Fallback>
      </mc:AlternateContent>
    </p:spTree>
    <p:extLst>
      <p:ext uri="{BB962C8B-B14F-4D97-AF65-F5344CB8AC3E}">
        <p14:creationId xmlns:p14="http://schemas.microsoft.com/office/powerpoint/2010/main" val="19178295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Accessibility</a:t>
            </a:r>
          </a:p>
          <a:p>
            <a:r>
              <a:rPr lang="en-US" b="1" dirty="0" smtClean="0">
                <a:solidFill>
                  <a:srgbClr val="4B2A85"/>
                </a:solidFill>
              </a:rPr>
              <a:t>Technology and the Developing World</a:t>
            </a:r>
          </a:p>
          <a:p>
            <a:r>
              <a:rPr lang="en-US" dirty="0"/>
              <a:t>Crowdsourcing</a:t>
            </a:r>
          </a:p>
          <a:p>
            <a:endParaRPr lang="en-US" b="1" dirty="0">
              <a:solidFill>
                <a:srgbClr val="4B2A85"/>
              </a:solidFill>
            </a:endParaRPr>
          </a:p>
        </p:txBody>
      </p:sp>
      <p:sp>
        <p:nvSpPr>
          <p:cNvPr id="4" name="Slide Number Placeholder 3"/>
          <p:cNvSpPr>
            <a:spLocks noGrp="1"/>
          </p:cNvSpPr>
          <p:nvPr>
            <p:ph type="sldNum" sz="quarter" idx="10"/>
          </p:nvPr>
        </p:nvSpPr>
        <p:spPr/>
        <p:txBody>
          <a:bodyPr/>
          <a:lstStyle/>
          <a:p>
            <a:fld id="{88226397-485F-4BB0-931C-8A629C361199}" type="slidenum">
              <a:rPr lang="en-US" smtClean="0"/>
              <a:t>21</a:t>
            </a:fld>
            <a:endParaRPr lang="en-US"/>
          </a:p>
        </p:txBody>
      </p:sp>
    </p:spTree>
    <p:extLst>
      <p:ext uri="{BB962C8B-B14F-4D97-AF65-F5344CB8AC3E}">
        <p14:creationId xmlns:p14="http://schemas.microsoft.com/office/powerpoint/2010/main" val="30772997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Content Placeholder 3" descr="Location.PNG"/>
          <p:cNvPicPr>
            <a:picLocks noGrp="1" noChangeAspect="1"/>
          </p:cNvPicPr>
          <p:nvPr>
            <p:ph idx="4294967295"/>
            <p:custDataLst>
              <p:tags r:id="rId1"/>
            </p:custDataLst>
          </p:nvPr>
        </p:nvPicPr>
        <p:blipFill>
          <a:blip r:embed="rId4">
            <a:extLst>
              <a:ext uri="{28A0092B-C50C-407E-A947-70E740481C1C}">
                <a14:useLocalDpi xmlns:a14="http://schemas.microsoft.com/office/drawing/2010/main" val="0"/>
              </a:ext>
            </a:extLst>
          </a:blip>
          <a:srcRect/>
          <a:stretch>
            <a:fillRect/>
          </a:stretch>
        </p:blipFill>
        <p:spPr>
          <a:xfrm>
            <a:off x="-9525" y="0"/>
            <a:ext cx="9153525" cy="6858000"/>
          </a:xfrm>
        </p:spPr>
      </p:pic>
    </p:spTree>
    <p:extLst>
      <p:ext uri="{BB962C8B-B14F-4D97-AF65-F5344CB8AC3E}">
        <p14:creationId xmlns:p14="http://schemas.microsoft.com/office/powerpoint/2010/main" val="4277399327"/>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Content Placeholder 3" descr="Location.PNG"/>
          <p:cNvPicPr>
            <a:picLocks noGrp="1" noChangeAspect="1"/>
          </p:cNvPicPr>
          <p:nvPr>
            <p:ph idx="4294967295"/>
            <p:custDataLst>
              <p:tags r:id="rId1"/>
            </p:custDataLst>
          </p:nvPr>
        </p:nvPicPr>
        <p:blipFill>
          <a:blip r:embed="rId6">
            <a:extLst>
              <a:ext uri="{28A0092B-C50C-407E-A947-70E740481C1C}">
                <a14:useLocalDpi xmlns:a14="http://schemas.microsoft.com/office/drawing/2010/main" val="0"/>
              </a:ext>
            </a:extLst>
          </a:blip>
          <a:srcRect/>
          <a:stretch>
            <a:fillRect/>
          </a:stretch>
        </p:blipFill>
        <p:spPr>
          <a:xfrm>
            <a:off x="-9525" y="0"/>
            <a:ext cx="9153525" cy="6858000"/>
          </a:xfrm>
        </p:spPr>
      </p:pic>
      <p:pic>
        <p:nvPicPr>
          <p:cNvPr id="13316" name="Picture 6" descr="submitting survey.jpg"/>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4086225" y="3810000"/>
            <a:ext cx="4394200" cy="2819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17" name="Picture 6"/>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427038" y="160338"/>
            <a:ext cx="3306762" cy="22018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092437"/>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Content Placeholder 3" descr="Location.PNG"/>
          <p:cNvPicPr>
            <a:picLocks noGrp="1" noChangeAspect="1"/>
          </p:cNvPicPr>
          <p:nvPr>
            <p:ph idx="4294967295"/>
            <p:custDataLst>
              <p:tags r:id="rId1"/>
            </p:custDataLst>
          </p:nvPr>
        </p:nvPicPr>
        <p:blipFill>
          <a:blip r:embed="rId7">
            <a:extLst>
              <a:ext uri="{28A0092B-C50C-407E-A947-70E740481C1C}">
                <a14:useLocalDpi xmlns:a14="http://schemas.microsoft.com/office/drawing/2010/main" val="0"/>
              </a:ext>
            </a:extLst>
          </a:blip>
          <a:srcRect/>
          <a:stretch>
            <a:fillRect/>
          </a:stretch>
        </p:blipFill>
        <p:spPr>
          <a:xfrm>
            <a:off x="-9525" y="0"/>
            <a:ext cx="9153525" cy="6858000"/>
          </a:xfrm>
        </p:spPr>
      </p:pic>
      <p:pic>
        <p:nvPicPr>
          <p:cNvPr id="15364" name="Picture 12" descr="g1 and potenco setup.jpg"/>
          <p:cNvPicPr>
            <a:picLocks noChangeAspect="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304800" y="250825"/>
            <a:ext cx="3733800" cy="35591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365" name="Picture 2"/>
          <p:cNvPicPr>
            <a:picLocks noChangeAspect="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5616575" y="633413"/>
            <a:ext cx="3375025" cy="4968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366" name="Picture 8" descr="charging battery.jpg"/>
          <p:cNvPicPr>
            <a:picLocks noChangeAspect="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2171700" y="3352800"/>
            <a:ext cx="3733800" cy="30956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508680" y="1339200"/>
              <a:ext cx="8533080" cy="3780720"/>
            </p14:xfrm>
          </p:contentPart>
        </mc:Choice>
        <mc:Fallback xmlns="">
          <p:pic>
            <p:nvPicPr>
              <p:cNvPr id="2" name="Ink 1"/>
              <p:cNvPicPr/>
              <p:nvPr/>
            </p:nvPicPr>
            <p:blipFill>
              <a:blip r:embed="rId12"/>
              <a:stretch>
                <a:fillRect/>
              </a:stretch>
            </p:blipFill>
            <p:spPr>
              <a:xfrm>
                <a:off x="498240" y="1327320"/>
                <a:ext cx="8558280" cy="3805560"/>
              </a:xfrm>
              <a:prstGeom prst="rect">
                <a:avLst/>
              </a:prstGeom>
            </p:spPr>
          </p:pic>
        </mc:Fallback>
      </mc:AlternateContent>
    </p:spTree>
    <p:extLst>
      <p:ext uri="{BB962C8B-B14F-4D97-AF65-F5344CB8AC3E}">
        <p14:creationId xmlns:p14="http://schemas.microsoft.com/office/powerpoint/2010/main" val="4195809784"/>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&amp; Communication Technology for Development (ICTD)</a:t>
            </a:r>
          </a:p>
        </p:txBody>
      </p:sp>
      <p:sp>
        <p:nvSpPr>
          <p:cNvPr id="4" name="Content Placeholder 3"/>
          <p:cNvSpPr>
            <a:spLocks noGrp="1"/>
          </p:cNvSpPr>
          <p:nvPr>
            <p:ph idx="1"/>
          </p:nvPr>
        </p:nvSpPr>
        <p:spPr/>
        <p:txBody>
          <a:bodyPr/>
          <a:lstStyle/>
          <a:p>
            <a:pPr lvl="2"/>
            <a:endParaRPr lang="en-US" b="1" dirty="0" smtClean="0"/>
          </a:p>
          <a:p>
            <a:r>
              <a:rPr lang="en-US" b="1" dirty="0" smtClean="0"/>
              <a:t>Goal:  </a:t>
            </a:r>
            <a:r>
              <a:rPr lang="en-US" altLang="en-US" dirty="0" smtClean="0"/>
              <a:t>Improve the </a:t>
            </a:r>
            <a:r>
              <a:rPr lang="en-US" altLang="en-US" dirty="0"/>
              <a:t>lives of </a:t>
            </a:r>
            <a:r>
              <a:rPr lang="en-US" altLang="en-US" dirty="0">
                <a:solidFill>
                  <a:srgbClr val="FF0000"/>
                </a:solidFill>
              </a:rPr>
              <a:t>people</a:t>
            </a:r>
            <a:r>
              <a:rPr lang="en-US" altLang="en-US" dirty="0"/>
              <a:t> in developing regions </a:t>
            </a:r>
            <a:r>
              <a:rPr lang="en-US" altLang="en-US" dirty="0" smtClean="0"/>
              <a:t>through the </a:t>
            </a:r>
            <a:r>
              <a:rPr lang="en-US" altLang="en-US" dirty="0"/>
              <a:t>use of technology</a:t>
            </a:r>
          </a:p>
          <a:p>
            <a:pPr lvl="2"/>
            <a:endParaRPr lang="en-US" dirty="0"/>
          </a:p>
          <a:p>
            <a:r>
              <a:rPr lang="en-US" dirty="0" smtClean="0"/>
              <a:t>An </a:t>
            </a:r>
            <a:r>
              <a:rPr lang="en-US" i="1" dirty="0" smtClean="0"/>
              <a:t>interdisciplinary</a:t>
            </a:r>
            <a:r>
              <a:rPr lang="en-US" dirty="0" smtClean="0"/>
              <a:t> field:  public health, education, agriculture, business</a:t>
            </a:r>
          </a:p>
          <a:p>
            <a:pPr lvl="2"/>
            <a:endParaRPr lang="en-US" dirty="0"/>
          </a:p>
          <a:p>
            <a:r>
              <a:rPr lang="en-US" dirty="0"/>
              <a:t>An active area of research in </a:t>
            </a:r>
            <a:r>
              <a:rPr lang="en-US" dirty="0" smtClean="0"/>
              <a:t>computing</a:t>
            </a:r>
          </a:p>
          <a:p>
            <a:pPr lvl="1"/>
            <a:r>
              <a:rPr lang="en-US" dirty="0" smtClean="0"/>
              <a:t>UW </a:t>
            </a:r>
            <a:r>
              <a:rPr lang="en-US" dirty="0"/>
              <a:t>CSE: </a:t>
            </a:r>
            <a:r>
              <a:rPr lang="en-US" dirty="0">
                <a:hlinkClick r:id="rId2"/>
              </a:rPr>
              <a:t>http://ictd.cs.washington.edu</a:t>
            </a:r>
            <a:r>
              <a:rPr lang="en-US" dirty="0"/>
              <a:t> </a:t>
            </a:r>
            <a:endParaRPr lang="en-US" dirty="0" smtClean="0"/>
          </a:p>
          <a:p>
            <a:pPr lvl="1"/>
            <a:r>
              <a:rPr lang="en-US" dirty="0" smtClean="0"/>
              <a:t>Research groups at universities &amp; companies like Microsoft</a:t>
            </a:r>
          </a:p>
          <a:p>
            <a:pPr lvl="1"/>
            <a:r>
              <a:rPr lang="en-US" dirty="0" smtClean="0"/>
              <a:t>Many conferences on this topic</a:t>
            </a:r>
          </a:p>
          <a:p>
            <a:pPr lvl="2"/>
            <a:r>
              <a:rPr lang="en-US" i="1" dirty="0" smtClean="0"/>
              <a:t>e.g</a:t>
            </a:r>
            <a:r>
              <a:rPr lang="en-US" i="1" dirty="0"/>
              <a:t>.</a:t>
            </a:r>
            <a:r>
              <a:rPr lang="en-US" dirty="0"/>
              <a:t> </a:t>
            </a:r>
            <a:r>
              <a:rPr lang="en-US" dirty="0" smtClean="0"/>
              <a:t> </a:t>
            </a:r>
            <a:r>
              <a:rPr lang="en-US" dirty="0" smtClean="0">
                <a:hlinkClick r:id="rId3"/>
              </a:rPr>
              <a:t>https</a:t>
            </a:r>
            <a:r>
              <a:rPr lang="en-US" dirty="0">
                <a:hlinkClick r:id="rId3"/>
              </a:rPr>
              <a:t>://</a:t>
            </a:r>
            <a:r>
              <a:rPr lang="en-US" dirty="0" smtClean="0">
                <a:hlinkClick r:id="rId3"/>
              </a:rPr>
              <a:t>acmcompass.org</a:t>
            </a:r>
            <a:r>
              <a:rPr lang="en-US" dirty="0" smtClean="0"/>
              <a:t>, </a:t>
            </a:r>
            <a:r>
              <a:rPr lang="en-US" dirty="0">
                <a:hlinkClick r:id="rId4"/>
              </a:rPr>
              <a:t>https://www.ictdx.org</a:t>
            </a:r>
            <a:r>
              <a:rPr lang="en-US" dirty="0" smtClean="0">
                <a:hlinkClick r:id="rId4"/>
              </a:rPr>
              <a:t>/</a:t>
            </a:r>
            <a:r>
              <a:rPr lang="en-US" dirty="0" smtClean="0"/>
              <a:t> </a:t>
            </a:r>
            <a:endParaRPr lang="en-US" dirty="0"/>
          </a:p>
          <a:p>
            <a:endParaRPr lang="en-US" dirty="0"/>
          </a:p>
        </p:txBody>
      </p:sp>
      <p:sp>
        <p:nvSpPr>
          <p:cNvPr id="2" name="Slide Number Placeholder 1"/>
          <p:cNvSpPr>
            <a:spLocks noGrp="1"/>
          </p:cNvSpPr>
          <p:nvPr>
            <p:ph type="sldNum" sz="quarter" idx="10"/>
          </p:nvPr>
        </p:nvSpPr>
        <p:spPr/>
        <p:txBody>
          <a:bodyPr/>
          <a:lstStyle/>
          <a:p>
            <a:fld id="{88226397-485F-4BB0-931C-8A629C361199}" type="slidenum">
              <a:rPr lang="en-US" smtClean="0"/>
              <a:t>25</a:t>
            </a:fld>
            <a:endParaRPr lang="en-US"/>
          </a:p>
        </p:txBody>
      </p:sp>
    </p:spTree>
    <p:extLst>
      <p:ext uri="{BB962C8B-B14F-4D97-AF65-F5344CB8AC3E}">
        <p14:creationId xmlns:p14="http://schemas.microsoft.com/office/powerpoint/2010/main" val="1060501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in the Developing World</a:t>
            </a:r>
            <a:endParaRPr lang="en-US" dirty="0"/>
          </a:p>
        </p:txBody>
      </p:sp>
      <p:sp>
        <p:nvSpPr>
          <p:cNvPr id="3" name="Content Placeholder 2"/>
          <p:cNvSpPr>
            <a:spLocks noGrp="1"/>
          </p:cNvSpPr>
          <p:nvPr>
            <p:ph idx="1"/>
          </p:nvPr>
        </p:nvSpPr>
        <p:spPr/>
        <p:txBody>
          <a:bodyPr/>
          <a:lstStyle/>
          <a:p>
            <a:pPr>
              <a:lnSpc>
                <a:spcPct val="90000"/>
              </a:lnSpc>
            </a:pPr>
            <a:r>
              <a:rPr lang="en-US" altLang="en-US" dirty="0"/>
              <a:t>Health</a:t>
            </a:r>
          </a:p>
          <a:p>
            <a:pPr lvl="1">
              <a:lnSpc>
                <a:spcPct val="90000"/>
              </a:lnSpc>
            </a:pPr>
            <a:r>
              <a:rPr lang="en-US" altLang="en-US" dirty="0"/>
              <a:t>Monitoring vaccines &amp; vaccinations</a:t>
            </a:r>
          </a:p>
          <a:p>
            <a:pPr>
              <a:lnSpc>
                <a:spcPct val="90000"/>
              </a:lnSpc>
            </a:pPr>
            <a:r>
              <a:rPr lang="en-US" altLang="en-US" dirty="0"/>
              <a:t>Education </a:t>
            </a:r>
          </a:p>
          <a:p>
            <a:pPr lvl="1">
              <a:lnSpc>
                <a:spcPct val="90000"/>
              </a:lnSpc>
            </a:pPr>
            <a:r>
              <a:rPr lang="en-US" altLang="en-US" dirty="0"/>
              <a:t>Increasing access to high quality teachers in </a:t>
            </a:r>
            <a:r>
              <a:rPr lang="en-US" altLang="en-US" dirty="0" smtClean="0"/>
              <a:t/>
            </a:r>
            <a:br>
              <a:rPr lang="en-US" altLang="en-US" dirty="0" smtClean="0"/>
            </a:br>
            <a:r>
              <a:rPr lang="en-US" altLang="en-US" dirty="0" smtClean="0"/>
              <a:t>rural </a:t>
            </a:r>
            <a:r>
              <a:rPr lang="en-US" altLang="en-US" dirty="0"/>
              <a:t>areas</a:t>
            </a:r>
          </a:p>
          <a:p>
            <a:pPr>
              <a:lnSpc>
                <a:spcPct val="90000"/>
              </a:lnSpc>
            </a:pPr>
            <a:r>
              <a:rPr lang="en-US" altLang="en-US" dirty="0"/>
              <a:t>Agriculture </a:t>
            </a:r>
          </a:p>
          <a:p>
            <a:pPr lvl="1">
              <a:lnSpc>
                <a:spcPct val="90000"/>
              </a:lnSpc>
            </a:pPr>
            <a:r>
              <a:rPr lang="en-US" altLang="en-US" dirty="0"/>
              <a:t>Teaching new &amp; effective farming practices</a:t>
            </a:r>
          </a:p>
          <a:p>
            <a:pPr>
              <a:lnSpc>
                <a:spcPct val="90000"/>
              </a:lnSpc>
            </a:pPr>
            <a:r>
              <a:rPr lang="en-US" altLang="en-US" dirty="0"/>
              <a:t>Business</a:t>
            </a:r>
          </a:p>
          <a:p>
            <a:pPr lvl="1">
              <a:lnSpc>
                <a:spcPct val="90000"/>
              </a:lnSpc>
            </a:pPr>
            <a:r>
              <a:rPr lang="en-US" altLang="en-US" dirty="0"/>
              <a:t>Improving microfinance record keeping </a:t>
            </a:r>
            <a:br>
              <a:rPr lang="en-US" altLang="en-US" dirty="0"/>
            </a:br>
            <a:r>
              <a:rPr lang="en-US" altLang="en-US" dirty="0"/>
              <a:t>with cell phones in </a:t>
            </a:r>
            <a:r>
              <a:rPr lang="en-US" altLang="en-US" dirty="0" smtClean="0"/>
              <a:t>India</a:t>
            </a:r>
            <a:endParaRPr lang="en-US" alt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26</a:t>
            </a:fld>
            <a:endParaRPr lang="en-US"/>
          </a:p>
        </p:txBody>
      </p:sp>
      <p:pic>
        <p:nvPicPr>
          <p:cNvPr id="5" name="Picture 4" descr="ODK SlideDeck"/>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766560" y="3474720"/>
            <a:ext cx="2377440" cy="178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ODK SlideDeck"/>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6766560" y="1355793"/>
            <a:ext cx="2377440" cy="178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762820" y="5595170"/>
            <a:ext cx="2377440" cy="369332"/>
          </a:xfrm>
          <a:prstGeom prst="rect">
            <a:avLst/>
          </a:prstGeom>
          <a:noFill/>
        </p:spPr>
        <p:txBody>
          <a:bodyPr wrap="square" rtlCol="0">
            <a:spAutoFit/>
          </a:bodyPr>
          <a:lstStyle/>
          <a:p>
            <a:r>
              <a:rPr lang="en-US" dirty="0" smtClean="0">
                <a:latin typeface="Calibri" pitchFamily="34" charset="0"/>
              </a:rPr>
              <a:t>Photos: Open Data Kit</a:t>
            </a:r>
          </a:p>
        </p:txBody>
      </p:sp>
    </p:spTree>
    <p:extLst>
      <p:ext uri="{BB962C8B-B14F-4D97-AF65-F5344CB8AC3E}">
        <p14:creationId xmlns:p14="http://schemas.microsoft.com/office/powerpoint/2010/main" val="10268750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Technology for Unfamiliar Environments</a:t>
            </a:r>
            <a:endParaRPr lang="en-US" dirty="0"/>
          </a:p>
        </p:txBody>
      </p:sp>
      <p:sp>
        <p:nvSpPr>
          <p:cNvPr id="3" name="Content Placeholder 2"/>
          <p:cNvSpPr>
            <a:spLocks noGrp="1"/>
          </p:cNvSpPr>
          <p:nvPr>
            <p:ph idx="1"/>
          </p:nvPr>
        </p:nvSpPr>
        <p:spPr/>
        <p:txBody>
          <a:bodyPr/>
          <a:lstStyle/>
          <a:p>
            <a:pPr lvl="2"/>
            <a:endParaRPr lang="en-US" dirty="0" smtClean="0"/>
          </a:p>
          <a:p>
            <a:r>
              <a:rPr lang="en-US" dirty="0" smtClean="0"/>
              <a:t>Physical environment</a:t>
            </a:r>
          </a:p>
          <a:p>
            <a:pPr lvl="1"/>
            <a:r>
              <a:rPr lang="en-US" dirty="0" smtClean="0"/>
              <a:t>Low cost</a:t>
            </a:r>
          </a:p>
          <a:p>
            <a:pPr lvl="1"/>
            <a:r>
              <a:rPr lang="en-US" dirty="0" smtClean="0"/>
              <a:t>Low power</a:t>
            </a:r>
          </a:p>
          <a:p>
            <a:pPr lvl="1"/>
            <a:r>
              <a:rPr lang="en-US" dirty="0" smtClean="0"/>
              <a:t>Low connectivity</a:t>
            </a:r>
          </a:p>
          <a:p>
            <a:pPr lvl="2"/>
            <a:endParaRPr lang="en-US" dirty="0" smtClean="0"/>
          </a:p>
          <a:p>
            <a:r>
              <a:rPr lang="en-US" dirty="0" smtClean="0"/>
              <a:t>Users &amp; cultural context</a:t>
            </a:r>
          </a:p>
          <a:p>
            <a:pPr lvl="1"/>
            <a:r>
              <a:rPr lang="en-US" dirty="0" smtClean="0"/>
              <a:t>Illiteracy</a:t>
            </a:r>
          </a:p>
          <a:p>
            <a:pPr lvl="1"/>
            <a:r>
              <a:rPr lang="en-US" dirty="0" smtClean="0"/>
              <a:t>Familiarity &amp; trust of technology</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27</a:t>
            </a:fld>
            <a:endParaRPr lang="en-US"/>
          </a:p>
        </p:txBody>
      </p:sp>
    </p:spTree>
    <p:extLst>
      <p:ext uri="{BB962C8B-B14F-4D97-AF65-F5344CB8AC3E}">
        <p14:creationId xmlns:p14="http://schemas.microsoft.com/office/powerpoint/2010/main" val="19712906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Example:</a:t>
            </a:r>
            <a:endParaRPr lang="en-US" dirty="0"/>
          </a:p>
        </p:txBody>
      </p:sp>
      <p:sp>
        <p:nvSpPr>
          <p:cNvPr id="3" name="Content Placeholder 2"/>
          <p:cNvSpPr>
            <a:spLocks noGrp="1"/>
          </p:cNvSpPr>
          <p:nvPr>
            <p:ph idx="1"/>
          </p:nvPr>
        </p:nvSpPr>
        <p:spPr/>
        <p:txBody>
          <a:bodyPr/>
          <a:lstStyle/>
          <a:p>
            <a:r>
              <a:rPr lang="en-US" altLang="en-US" dirty="0"/>
              <a:t>How can the lives of the billions of people who live on a few dollars a day be improved?</a:t>
            </a:r>
          </a:p>
          <a:p>
            <a:pPr lvl="1"/>
            <a:r>
              <a:rPr lang="en-US" altLang="en-US" dirty="0" smtClean="0"/>
              <a:t>Many avenues for improvements:  health</a:t>
            </a:r>
            <a:r>
              <a:rPr lang="en-US" altLang="en-US" dirty="0"/>
              <a:t>, governance, education, poverty, food security, </a:t>
            </a:r>
            <a:r>
              <a:rPr lang="en-US" altLang="en-US" dirty="0" smtClean="0"/>
              <a:t>environment</a:t>
            </a:r>
            <a:r>
              <a:rPr lang="en-US" altLang="en-US" dirty="0"/>
              <a:t>, infrastructure, civil </a:t>
            </a:r>
            <a:r>
              <a:rPr lang="en-US" altLang="en-US" dirty="0" smtClean="0"/>
              <a:t>strife</a:t>
            </a:r>
          </a:p>
          <a:p>
            <a:pPr lvl="2"/>
            <a:endParaRPr lang="en-US" altLang="en-US" dirty="0"/>
          </a:p>
          <a:p>
            <a:r>
              <a:rPr lang="en-US" altLang="en-US" dirty="0"/>
              <a:t>Strong evidence that </a:t>
            </a:r>
            <a:r>
              <a:rPr lang="en-US" altLang="en-US" dirty="0">
                <a:solidFill>
                  <a:srgbClr val="FF0000"/>
                </a:solidFill>
              </a:rPr>
              <a:t>improving access to financial services can help people stay out of poverty</a:t>
            </a:r>
          </a:p>
          <a:p>
            <a:pPr lvl="1"/>
            <a:r>
              <a:rPr lang="en-US" altLang="en-US" dirty="0"/>
              <a:t>Poor pay more for services</a:t>
            </a:r>
          </a:p>
          <a:p>
            <a:pPr lvl="1"/>
            <a:r>
              <a:rPr lang="en-US" altLang="en-US" dirty="0"/>
              <a:t>Create new livelihood opportunities</a:t>
            </a:r>
          </a:p>
          <a:p>
            <a:pPr lvl="1"/>
            <a:r>
              <a:rPr lang="en-US" altLang="en-US" dirty="0"/>
              <a:t>Allow more </a:t>
            </a:r>
            <a:r>
              <a:rPr lang="en-US" altLang="en-US" i="1" dirty="0"/>
              <a:t>efficient</a:t>
            </a:r>
            <a:r>
              <a:rPr lang="en-US" altLang="en-US" dirty="0"/>
              <a:t> </a:t>
            </a:r>
            <a:r>
              <a:rPr lang="en-US" altLang="en-US" dirty="0" smtClean="0"/>
              <a:t>delivery ($ and other services)</a:t>
            </a:r>
          </a:p>
          <a:p>
            <a:pPr lvl="1"/>
            <a:r>
              <a:rPr lang="en-US" altLang="en-US" dirty="0" smtClean="0"/>
              <a:t>Savings provide a buffer against financial shocks</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28</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895320" y="4316760"/>
              <a:ext cx="7209000" cy="447840"/>
            </p14:xfrm>
          </p:contentPart>
        </mc:Choice>
        <mc:Fallback xmlns="">
          <p:pic>
            <p:nvPicPr>
              <p:cNvPr id="5" name="Ink 4"/>
              <p:cNvPicPr/>
              <p:nvPr/>
            </p:nvPicPr>
            <p:blipFill>
              <a:blip r:embed="rId3"/>
              <a:stretch>
                <a:fillRect/>
              </a:stretch>
            </p:blipFill>
            <p:spPr>
              <a:xfrm>
                <a:off x="884520" y="4303440"/>
                <a:ext cx="7233120" cy="465840"/>
              </a:xfrm>
              <a:prstGeom prst="rect">
                <a:avLst/>
              </a:prstGeom>
            </p:spPr>
          </p:pic>
        </mc:Fallback>
      </mc:AlternateContent>
    </p:spTree>
    <p:extLst>
      <p:ext uri="{BB962C8B-B14F-4D97-AF65-F5344CB8AC3E}">
        <p14:creationId xmlns:p14="http://schemas.microsoft.com/office/powerpoint/2010/main" val="361230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Digital Financial Services (DFS)</a:t>
            </a:r>
            <a:endParaRPr lang="en-US" dirty="0"/>
          </a:p>
        </p:txBody>
      </p:sp>
      <p:sp>
        <p:nvSpPr>
          <p:cNvPr id="3" name="Content Placeholder 2"/>
          <p:cNvSpPr>
            <a:spLocks noGrp="1"/>
          </p:cNvSpPr>
          <p:nvPr>
            <p:ph idx="1"/>
          </p:nvPr>
        </p:nvSpPr>
        <p:spPr/>
        <p:txBody>
          <a:bodyPr/>
          <a:lstStyle/>
          <a:p>
            <a:r>
              <a:rPr lang="en-US" altLang="en-US" dirty="0"/>
              <a:t>DFS can be a pathway out of poverty</a:t>
            </a:r>
          </a:p>
          <a:p>
            <a:pPr lvl="2"/>
            <a:endParaRPr lang="en-US" altLang="en-US" dirty="0" smtClean="0"/>
          </a:p>
          <a:p>
            <a:r>
              <a:rPr lang="en-US" altLang="en-US" dirty="0" smtClean="0"/>
              <a:t>Financial </a:t>
            </a:r>
            <a:r>
              <a:rPr lang="en-US" altLang="en-US" dirty="0"/>
              <a:t>Services for the Poor</a:t>
            </a:r>
          </a:p>
          <a:p>
            <a:pPr lvl="1"/>
            <a:r>
              <a:rPr lang="en-US" altLang="en-US" dirty="0"/>
              <a:t>Remittances</a:t>
            </a:r>
          </a:p>
          <a:p>
            <a:pPr lvl="1"/>
            <a:r>
              <a:rPr lang="en-US" altLang="en-US" dirty="0"/>
              <a:t>Savings accounts</a:t>
            </a:r>
          </a:p>
          <a:p>
            <a:pPr lvl="1"/>
            <a:r>
              <a:rPr lang="en-US" altLang="en-US" dirty="0"/>
              <a:t>Government payments</a:t>
            </a:r>
          </a:p>
          <a:p>
            <a:pPr lvl="1"/>
            <a:r>
              <a:rPr lang="en-US" altLang="en-US" dirty="0"/>
              <a:t>Digital payments</a:t>
            </a:r>
          </a:p>
          <a:p>
            <a:pPr lvl="1"/>
            <a:r>
              <a:rPr lang="en-US" altLang="en-US" dirty="0"/>
              <a:t>Insurance</a:t>
            </a:r>
          </a:p>
          <a:p>
            <a:pPr lvl="2"/>
            <a:endParaRPr lang="en-US" dirty="0" smtClean="0"/>
          </a:p>
          <a:p>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29</a:t>
            </a:fld>
            <a:endParaRPr lang="en-US"/>
          </a:p>
        </p:txBody>
      </p:sp>
    </p:spTree>
    <p:extLst>
      <p:ext uri="{BB962C8B-B14F-4D97-AF65-F5344CB8AC3E}">
        <p14:creationId xmlns:p14="http://schemas.microsoft.com/office/powerpoint/2010/main" val="67450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Negative?</a:t>
            </a:r>
            <a:endParaRPr lang="en-US" dirty="0"/>
          </a:p>
        </p:txBody>
      </p:sp>
      <p:sp>
        <p:nvSpPr>
          <p:cNvPr id="3" name="Content Placeholder 2"/>
          <p:cNvSpPr>
            <a:spLocks noGrp="1"/>
          </p:cNvSpPr>
          <p:nvPr>
            <p:ph idx="1"/>
          </p:nvPr>
        </p:nvSpPr>
        <p:spPr/>
        <p:txBody>
          <a:bodyPr/>
          <a:lstStyle/>
          <a:p>
            <a:r>
              <a:rPr lang="en-US" dirty="0" smtClean="0"/>
              <a:t>Computing is amazing and has reshaped our society</a:t>
            </a:r>
          </a:p>
          <a:p>
            <a:pPr lvl="1"/>
            <a:r>
              <a:rPr lang="en-US" dirty="0" smtClean="0"/>
              <a:t>The positives are usually more readily apparent</a:t>
            </a:r>
          </a:p>
          <a:p>
            <a:pPr lvl="1"/>
            <a:r>
              <a:rPr lang="en-US" dirty="0" smtClean="0"/>
              <a:t>New innovations survive based on </a:t>
            </a:r>
            <a:r>
              <a:rPr lang="en-US" i="1" dirty="0" smtClean="0"/>
              <a:t>adoption</a:t>
            </a:r>
            <a:r>
              <a:rPr lang="en-US" dirty="0" smtClean="0"/>
              <a:t>; inventors and marketers must sell you on the benefits</a:t>
            </a:r>
          </a:p>
          <a:p>
            <a:pPr lvl="2"/>
            <a:endParaRPr lang="en-US" dirty="0" smtClean="0"/>
          </a:p>
          <a:p>
            <a:r>
              <a:rPr lang="en-US" dirty="0" smtClean="0"/>
              <a:t>Today, want to focus on the ways computing can be used for social good</a:t>
            </a:r>
          </a:p>
          <a:p>
            <a:pPr lvl="1"/>
            <a:r>
              <a:rPr lang="en-US" dirty="0" smtClean="0"/>
              <a:t>But we hope you’ll still analyze each situation with an eye on the ethics and potential consequences</a:t>
            </a:r>
          </a:p>
          <a:p>
            <a:pPr lvl="1"/>
            <a:r>
              <a:rPr lang="en-US" dirty="0" smtClean="0"/>
              <a:t>Change:  </a:t>
            </a:r>
            <a:r>
              <a:rPr lang="en-US" dirty="0" smtClean="0">
                <a:hlinkClick r:id="rId2"/>
              </a:rPr>
              <a:t>http</a:t>
            </a:r>
            <a:r>
              <a:rPr lang="en-US" dirty="0">
                <a:hlinkClick r:id="rId2"/>
              </a:rPr>
              <a:t>://</a:t>
            </a:r>
            <a:r>
              <a:rPr lang="en-US" dirty="0" smtClean="0">
                <a:hlinkClick r:id="rId2"/>
              </a:rPr>
              <a:t>change.washington.edu</a:t>
            </a:r>
            <a:endParaRPr lang="en-US" dirty="0"/>
          </a:p>
          <a:p>
            <a:pPr lvl="2"/>
            <a:r>
              <a:rPr lang="en-US" dirty="0" smtClean="0"/>
              <a:t>“Explore </a:t>
            </a:r>
            <a:r>
              <a:rPr lang="en-US" dirty="0"/>
              <a:t>the challenges of developing technology in the context of positive social </a:t>
            </a:r>
            <a:r>
              <a:rPr lang="en-US" dirty="0" smtClean="0"/>
              <a:t>change.”</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3</a:t>
            </a:fld>
            <a:endParaRPr lang="en-US"/>
          </a:p>
        </p:txBody>
      </p:sp>
    </p:spTree>
    <p:extLst>
      <p:ext uri="{BB962C8B-B14F-4D97-AF65-F5344CB8AC3E}">
        <p14:creationId xmlns:p14="http://schemas.microsoft.com/office/powerpoint/2010/main" val="13679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Money</a:t>
            </a:r>
            <a:endParaRPr lang="en-US" dirty="0"/>
          </a:p>
        </p:txBody>
      </p:sp>
      <p:sp>
        <p:nvSpPr>
          <p:cNvPr id="3" name="Content Placeholder 2"/>
          <p:cNvSpPr>
            <a:spLocks noGrp="1"/>
          </p:cNvSpPr>
          <p:nvPr>
            <p:ph idx="1"/>
          </p:nvPr>
        </p:nvSpPr>
        <p:spPr/>
        <p:txBody>
          <a:bodyPr/>
          <a:lstStyle/>
          <a:p>
            <a:pPr>
              <a:defRPr/>
            </a:pPr>
            <a:r>
              <a:rPr lang="en-US" altLang="en-US" dirty="0" smtClean="0"/>
              <a:t>Send money instantaneously via phone to remote locations</a:t>
            </a:r>
          </a:p>
          <a:p>
            <a:pPr lvl="1">
              <a:defRPr/>
            </a:pPr>
            <a:r>
              <a:rPr lang="en-US" altLang="en-US" dirty="0"/>
              <a:t>Must </a:t>
            </a:r>
            <a:r>
              <a:rPr lang="en-US" altLang="en-US" dirty="0" smtClean="0"/>
              <a:t>rely on basic phones (and SMS) </a:t>
            </a:r>
            <a:r>
              <a:rPr lang="en-US" altLang="en-US" dirty="0"/>
              <a:t>– </a:t>
            </a:r>
            <a:r>
              <a:rPr lang="en-US" altLang="en-US" dirty="0" smtClean="0"/>
              <a:t>no </a:t>
            </a:r>
            <a:r>
              <a:rPr lang="en-US" altLang="en-US" dirty="0" err="1" smtClean="0"/>
              <a:t>Venmo</a:t>
            </a:r>
            <a:r>
              <a:rPr lang="en-US" altLang="en-US" dirty="0"/>
              <a:t> </a:t>
            </a:r>
            <a:r>
              <a:rPr lang="en-US" altLang="en-US" dirty="0" smtClean="0">
                <a:sym typeface="Wingdings" panose="05000000000000000000" pitchFamily="2" charset="2"/>
              </a:rPr>
              <a:t></a:t>
            </a:r>
          </a:p>
          <a:p>
            <a:pPr lvl="1">
              <a:defRPr/>
            </a:pPr>
            <a:r>
              <a:rPr lang="en-US" altLang="en-US" dirty="0" smtClean="0">
                <a:sym typeface="Wingdings" panose="05000000000000000000" pitchFamily="2" charset="2"/>
              </a:rPr>
              <a:t>Users often don’t have bank accounts</a:t>
            </a:r>
          </a:p>
          <a:p>
            <a:pPr lvl="2">
              <a:defRPr/>
            </a:pPr>
            <a:endParaRPr lang="en-US" altLang="en-US" dirty="0"/>
          </a:p>
          <a:p>
            <a:pPr>
              <a:defRPr/>
            </a:pPr>
            <a:r>
              <a:rPr lang="en-US" altLang="en-US" sz="2400" dirty="0" smtClean="0">
                <a:hlinkClick r:id="rId5"/>
              </a:rPr>
              <a:t>https</a:t>
            </a:r>
            <a:r>
              <a:rPr lang="en-US" altLang="en-US" sz="2400" dirty="0">
                <a:hlinkClick r:id="rId5"/>
              </a:rPr>
              <a:t>://</a:t>
            </a:r>
            <a:r>
              <a:rPr lang="en-US" altLang="en-US" sz="2400" dirty="0" smtClean="0">
                <a:hlinkClick r:id="rId5"/>
              </a:rPr>
              <a:t>www.nytimes.com/2017/05/09/opinion/in-kenya-phones-replace-bank-tellers.html</a:t>
            </a:r>
            <a:r>
              <a:rPr lang="en-US" altLang="en-US" sz="2400" dirty="0" smtClean="0"/>
              <a:t> </a:t>
            </a:r>
            <a:endParaRPr lang="en-US" altLang="en-US" sz="2400" dirty="0"/>
          </a:p>
          <a:p>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30</a:t>
            </a:fld>
            <a:endParaRPr lang="en-US"/>
          </a:p>
        </p:txBody>
      </p:sp>
      <p:pic>
        <p:nvPicPr>
          <p:cNvPr id="5" name="Picture 2" descr="http://martinpasquier.com/wp-content/uploads/2013/11/Mpesa-agent-shack-kenya-afrikoin-mobile-money-martin-pasquier-emerging-markets-innovation.jpg"/>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1097280" y="4480560"/>
            <a:ext cx="3429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http://www.worldchanging.com/MPESA.jpg"/>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5303520" y="4480560"/>
            <a:ext cx="2492375"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6731280" y="6349320"/>
              <a:ext cx="280080" cy="22320"/>
            </p14:xfrm>
          </p:contentPart>
        </mc:Choice>
        <mc:Fallback xmlns="">
          <p:pic>
            <p:nvPicPr>
              <p:cNvPr id="7" name="Ink 6"/>
              <p:cNvPicPr/>
              <p:nvPr/>
            </p:nvPicPr>
            <p:blipFill>
              <a:blip r:embed="rId9"/>
              <a:stretch>
                <a:fillRect/>
              </a:stretch>
            </p:blipFill>
            <p:spPr>
              <a:xfrm>
                <a:off x="6721560" y="6340320"/>
                <a:ext cx="296280" cy="42840"/>
              </a:xfrm>
              <a:prstGeom prst="rect">
                <a:avLst/>
              </a:prstGeom>
            </p:spPr>
          </p:pic>
        </mc:Fallback>
      </mc:AlternateContent>
    </p:spTree>
    <p:extLst>
      <p:ext uri="{BB962C8B-B14F-4D97-AF65-F5344CB8AC3E}">
        <p14:creationId xmlns:p14="http://schemas.microsoft.com/office/powerpoint/2010/main" val="238465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custDataLst>
              <p:tags r:id="rId1"/>
            </p:custDataLst>
          </p:nvPr>
        </p:nvSpPr>
        <p:spPr/>
        <p:txBody>
          <a:bodyPr/>
          <a:lstStyle/>
          <a:p>
            <a:r>
              <a:rPr lang="en-US" altLang="en-US" dirty="0" smtClean="0"/>
              <a:t>Digital Financial Services Challenges</a:t>
            </a:r>
          </a:p>
        </p:txBody>
      </p:sp>
      <p:sp>
        <p:nvSpPr>
          <p:cNvPr id="3" name="Content Placeholder 2"/>
          <p:cNvSpPr>
            <a:spLocks noGrp="1"/>
          </p:cNvSpPr>
          <p:nvPr>
            <p:ph idx="1"/>
            <p:custDataLst>
              <p:tags r:id="rId2"/>
            </p:custDataLst>
          </p:nvPr>
        </p:nvSpPr>
        <p:spPr/>
        <p:txBody>
          <a:bodyPr>
            <a:normAutofit fontScale="92500" lnSpcReduction="10000"/>
          </a:bodyPr>
          <a:lstStyle/>
          <a:p>
            <a:pPr>
              <a:defRPr/>
            </a:pPr>
            <a:r>
              <a:rPr lang="en-US" dirty="0" smtClean="0"/>
              <a:t>Security of mobile money</a:t>
            </a:r>
          </a:p>
          <a:p>
            <a:pPr lvl="1">
              <a:defRPr/>
            </a:pPr>
            <a:r>
              <a:rPr lang="en-US" dirty="0" smtClean="0"/>
              <a:t>Android app security</a:t>
            </a:r>
          </a:p>
          <a:p>
            <a:pPr lvl="1">
              <a:defRPr/>
            </a:pPr>
            <a:r>
              <a:rPr lang="en-US" dirty="0" smtClean="0"/>
              <a:t>Usability and resilience to poor infrastructure are key</a:t>
            </a:r>
          </a:p>
          <a:p>
            <a:pPr>
              <a:defRPr/>
            </a:pPr>
            <a:r>
              <a:rPr lang="en-US" dirty="0" smtClean="0"/>
              <a:t>Usability</a:t>
            </a:r>
          </a:p>
          <a:p>
            <a:pPr lvl="1">
              <a:defRPr/>
            </a:pPr>
            <a:r>
              <a:rPr lang="en-US" dirty="0" smtClean="0"/>
              <a:t>Simplification </a:t>
            </a:r>
            <a:r>
              <a:rPr lang="en-US" dirty="0"/>
              <a:t>of process</a:t>
            </a:r>
          </a:p>
          <a:p>
            <a:pPr lvl="1">
              <a:defRPr/>
            </a:pPr>
            <a:r>
              <a:rPr lang="en-US" dirty="0" smtClean="0"/>
              <a:t>Lack </a:t>
            </a:r>
            <a:r>
              <a:rPr lang="en-US" dirty="0"/>
              <a:t>of trust is a deterrence to </a:t>
            </a:r>
            <a:r>
              <a:rPr lang="en-US" dirty="0" smtClean="0"/>
              <a:t>adoption</a:t>
            </a:r>
          </a:p>
          <a:p>
            <a:pPr>
              <a:defRPr/>
            </a:pPr>
            <a:r>
              <a:rPr lang="en-US" dirty="0" smtClean="0"/>
              <a:t>Fraud </a:t>
            </a:r>
            <a:r>
              <a:rPr lang="en-US" dirty="0"/>
              <a:t>detection</a:t>
            </a:r>
          </a:p>
          <a:p>
            <a:pPr lvl="1">
              <a:defRPr/>
            </a:pPr>
            <a:r>
              <a:rPr lang="en-US" dirty="0"/>
              <a:t>Transaction records to detect potentially fraudulent use</a:t>
            </a:r>
          </a:p>
          <a:p>
            <a:pPr>
              <a:defRPr/>
            </a:pPr>
            <a:r>
              <a:rPr lang="en-US" dirty="0" smtClean="0"/>
              <a:t>Consumer Education</a:t>
            </a:r>
          </a:p>
          <a:p>
            <a:pPr lvl="1">
              <a:defRPr/>
            </a:pPr>
            <a:r>
              <a:rPr lang="en-US" dirty="0" smtClean="0"/>
              <a:t>Understanding </a:t>
            </a:r>
            <a:r>
              <a:rPr lang="en-US" dirty="0"/>
              <a:t>of basic financial </a:t>
            </a:r>
            <a:r>
              <a:rPr lang="en-US" dirty="0" smtClean="0"/>
              <a:t>instruments</a:t>
            </a:r>
          </a:p>
          <a:p>
            <a:pPr>
              <a:defRPr/>
            </a:pPr>
            <a:r>
              <a:rPr lang="en-US" altLang="en-US" dirty="0" smtClean="0"/>
              <a:t>Integration of mobile money into broader services</a:t>
            </a:r>
          </a:p>
          <a:p>
            <a:pPr lvl="1">
              <a:defRPr/>
            </a:pPr>
            <a:r>
              <a:rPr lang="en-US" altLang="en-US" dirty="0" smtClean="0"/>
              <a:t>Payment for services (</a:t>
            </a:r>
            <a:r>
              <a:rPr lang="en-US" altLang="en-US" i="1" dirty="0" smtClean="0"/>
              <a:t>e.g.</a:t>
            </a:r>
            <a:r>
              <a:rPr lang="en-US" altLang="en-US" dirty="0" smtClean="0"/>
              <a:t> school fees)</a:t>
            </a:r>
            <a:endParaRPr lang="en-US" dirty="0"/>
          </a:p>
          <a:p>
            <a:pPr lvl="1">
              <a:defRPr/>
            </a:pPr>
            <a:endParaRPr lang="en-US" dirty="0"/>
          </a:p>
          <a:p>
            <a:pPr lvl="1">
              <a:defRPr/>
            </a:pPr>
            <a:endParaRPr lang="en-US" dirty="0"/>
          </a:p>
          <a:p>
            <a:pPr>
              <a:defRPr/>
            </a:pPr>
            <a:endParaRPr lang="en-US" dirty="0" smtClean="0"/>
          </a:p>
          <a:p>
            <a:pPr lvl="1">
              <a:defRPr/>
            </a:pPr>
            <a:endParaRPr lang="en-US" dirty="0" smtClean="0"/>
          </a:p>
          <a:p>
            <a:pPr>
              <a:defRPr/>
            </a:pPr>
            <a:endParaRPr lang="en-US" dirty="0" smtClean="0"/>
          </a:p>
          <a:p>
            <a:pPr lvl="1">
              <a:defRPr/>
            </a:pPr>
            <a:endParaRPr lang="en-US" dirty="0" smtClean="0"/>
          </a:p>
          <a:p>
            <a:pPr lvl="1">
              <a:defRPr/>
            </a:pPr>
            <a:endParaRPr lang="en-US" dirty="0"/>
          </a:p>
        </p:txBody>
      </p:sp>
    </p:spTree>
    <p:extLst>
      <p:ext uri="{BB962C8B-B14F-4D97-AF65-F5344CB8AC3E}">
        <p14:creationId xmlns:p14="http://schemas.microsoft.com/office/powerpoint/2010/main" val="10870518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Accessibility</a:t>
            </a:r>
          </a:p>
          <a:p>
            <a:r>
              <a:rPr lang="en-US" dirty="0" smtClean="0"/>
              <a:t>Technology and the Developing World</a:t>
            </a:r>
          </a:p>
          <a:p>
            <a:r>
              <a:rPr lang="en-US" b="1" dirty="0">
                <a:solidFill>
                  <a:srgbClr val="4B2A85"/>
                </a:solidFill>
              </a:rPr>
              <a:t>Crowdsourcing</a:t>
            </a:r>
          </a:p>
          <a:p>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32</a:t>
            </a:fld>
            <a:endParaRPr lang="en-US"/>
          </a:p>
        </p:txBody>
      </p:sp>
    </p:spTree>
    <p:extLst>
      <p:ext uri="{BB962C8B-B14F-4D97-AF65-F5344CB8AC3E}">
        <p14:creationId xmlns:p14="http://schemas.microsoft.com/office/powerpoint/2010/main" val="38435345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Crowdsourcing</a:t>
            </a:r>
            <a:endParaRPr lang="en-US" dirty="0"/>
          </a:p>
        </p:txBody>
      </p:sp>
      <p:sp>
        <p:nvSpPr>
          <p:cNvPr id="3" name="Content Placeholder 2"/>
          <p:cNvSpPr>
            <a:spLocks noGrp="1"/>
          </p:cNvSpPr>
          <p:nvPr>
            <p:ph idx="1"/>
          </p:nvPr>
        </p:nvSpPr>
        <p:spPr/>
        <p:txBody>
          <a:bodyPr/>
          <a:lstStyle/>
          <a:p>
            <a:r>
              <a:rPr lang="en-US" i="1" dirty="0"/>
              <a:t>Distributed</a:t>
            </a:r>
            <a:r>
              <a:rPr lang="en-US" dirty="0"/>
              <a:t> problem-solving and production technique</a:t>
            </a:r>
          </a:p>
          <a:p>
            <a:pPr marL="820674" lvl="1" indent="-457200">
              <a:buFont typeface="+mj-lt"/>
              <a:buAutoNum type="arabicParenR"/>
            </a:pPr>
            <a:r>
              <a:rPr lang="en-US" dirty="0"/>
              <a:t>Problems are </a:t>
            </a:r>
            <a:r>
              <a:rPr lang="en-US" b="1" dirty="0"/>
              <a:t>broadcast</a:t>
            </a:r>
            <a:r>
              <a:rPr lang="en-US" dirty="0"/>
              <a:t> to an unknown group of “solvers”</a:t>
            </a:r>
          </a:p>
          <a:p>
            <a:pPr marL="820674" lvl="1" indent="-457200">
              <a:buFont typeface="+mj-lt"/>
              <a:buAutoNum type="arabicParenR"/>
            </a:pPr>
            <a:r>
              <a:rPr lang="en-US" dirty="0"/>
              <a:t>Those solvers (the crowd) </a:t>
            </a:r>
            <a:r>
              <a:rPr lang="en-US" b="1" dirty="0"/>
              <a:t>submit solutions</a:t>
            </a:r>
            <a:r>
              <a:rPr lang="en-US" dirty="0"/>
              <a:t> that become the property of the broadcaster</a:t>
            </a:r>
          </a:p>
          <a:p>
            <a:pPr marL="820674" lvl="1" indent="-457200">
              <a:buFont typeface="+mj-lt"/>
              <a:buAutoNum type="arabicParenR"/>
            </a:pPr>
            <a:r>
              <a:rPr lang="en-US" dirty="0"/>
              <a:t>They are </a:t>
            </a:r>
            <a:r>
              <a:rPr lang="en-US" b="1" dirty="0"/>
              <a:t>compensated</a:t>
            </a:r>
            <a:r>
              <a:rPr lang="en-US" dirty="0"/>
              <a:t> in some </a:t>
            </a:r>
            <a:r>
              <a:rPr lang="en-US" dirty="0" smtClean="0"/>
              <a:t>form — money</a:t>
            </a:r>
            <a:r>
              <a:rPr lang="en-US" dirty="0"/>
              <a:t>, prizes, community accolades, intellectual satisfaction, skill </a:t>
            </a:r>
            <a:r>
              <a:rPr lang="en-US" dirty="0" smtClean="0"/>
              <a:t>development, etc.</a:t>
            </a:r>
          </a:p>
          <a:p>
            <a:pPr marL="1085850" lvl="2" indent="-457200"/>
            <a:endParaRPr lang="en-US" dirty="0"/>
          </a:p>
          <a:p>
            <a:r>
              <a:rPr lang="en-US" dirty="0"/>
              <a:t>Computers are a perfect </a:t>
            </a:r>
            <a:r>
              <a:rPr lang="en-US" dirty="0" smtClean="0"/>
              <a:t>agent </a:t>
            </a:r>
            <a:r>
              <a:rPr lang="en-US" dirty="0"/>
              <a:t>for this!</a:t>
            </a:r>
          </a:p>
          <a:p>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33</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651760" y="1811520"/>
              <a:ext cx="4423680" cy="43200"/>
            </p14:xfrm>
          </p:contentPart>
        </mc:Choice>
        <mc:Fallback xmlns="">
          <p:pic>
            <p:nvPicPr>
              <p:cNvPr id="5" name="Ink 4"/>
              <p:cNvPicPr/>
              <p:nvPr/>
            </p:nvPicPr>
            <p:blipFill>
              <a:blip r:embed="rId3"/>
              <a:stretch>
                <a:fillRect/>
              </a:stretch>
            </p:blipFill>
            <p:spPr>
              <a:xfrm>
                <a:off x="2644200" y="1801080"/>
                <a:ext cx="4442040" cy="62280"/>
              </a:xfrm>
              <a:prstGeom prst="rect">
                <a:avLst/>
              </a:prstGeom>
            </p:spPr>
          </p:pic>
        </mc:Fallback>
      </mc:AlternateContent>
    </p:spTree>
    <p:extLst>
      <p:ext uri="{BB962C8B-B14F-4D97-AF65-F5344CB8AC3E}">
        <p14:creationId xmlns:p14="http://schemas.microsoft.com/office/powerpoint/2010/main" val="155958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dirty="0" smtClean="0">
                <a:sym typeface="Montserrat"/>
              </a:rPr>
              <a:t>Wikipedia – Crowdsourced Knowledge</a:t>
            </a:r>
            <a:endParaRPr lang="en-US" dirty="0">
              <a:sym typeface="Montserrat"/>
            </a:endParaRPr>
          </a:p>
        </p:txBody>
      </p:sp>
      <p:sp>
        <p:nvSpPr>
          <p:cNvPr id="239" name="Shape 239"/>
          <p:cNvSpPr txBox="1">
            <a:spLocks noGrp="1"/>
          </p:cNvSpPr>
          <p:nvPr>
            <p:ph type="sldNum" sz="quarter" idx="10"/>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US"/>
              <a:t>34</a:t>
            </a:fld>
            <a:endParaRPr lang="en-US"/>
          </a:p>
        </p:txBody>
      </p:sp>
      <p:pic>
        <p:nvPicPr>
          <p:cNvPr id="6" name="Shape 240" descr="Screen Shot 2014-02-11 at 3.46.04 PM.png"/>
          <p:cNvPicPr preferRelativeResize="0">
            <a:picLocks noGrp="1"/>
          </p:cNvPicPr>
          <p:nvPr>
            <p:ph idx="1"/>
          </p:nvPr>
        </p:nvPicPr>
        <p:blipFill rotWithShape="1">
          <a:blip r:embed="rId3">
            <a:alphaModFix/>
          </a:blip>
          <a:srcRect/>
          <a:stretch/>
        </p:blipFill>
        <p:spPr>
          <a:xfrm>
            <a:off x="777503" y="1362075"/>
            <a:ext cx="7604868" cy="4972050"/>
          </a:xfrm>
          <a:prstGeom prst="rect">
            <a:avLst/>
          </a:prstGeom>
          <a:noFill/>
          <a:ln>
            <a:noFill/>
          </a:ln>
        </p:spPr>
      </p:pic>
    </p:spTree>
    <p:extLst>
      <p:ext uri="{BB962C8B-B14F-4D97-AF65-F5344CB8AC3E}">
        <p14:creationId xmlns:p14="http://schemas.microsoft.com/office/powerpoint/2010/main" val="1953858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dirty="0" smtClean="0">
                <a:sym typeface="Montserrat"/>
              </a:rPr>
              <a:t>Crowdfunding – Crowdsourced Money</a:t>
            </a:r>
            <a:endParaRPr lang="en-US" dirty="0">
              <a:sym typeface="Montserrat"/>
            </a:endParaRPr>
          </a:p>
        </p:txBody>
      </p:sp>
      <p:sp>
        <p:nvSpPr>
          <p:cNvPr id="2" name="Content Placeholder 1"/>
          <p:cNvSpPr>
            <a:spLocks noGrp="1"/>
          </p:cNvSpPr>
          <p:nvPr>
            <p:ph idx="1"/>
          </p:nvPr>
        </p:nvSpPr>
        <p:spPr/>
        <p:txBody>
          <a:bodyPr/>
          <a:lstStyle/>
          <a:p>
            <a:r>
              <a:rPr lang="en-US" dirty="0" smtClean="0"/>
              <a:t>The </a:t>
            </a:r>
            <a:r>
              <a:rPr lang="en-US" dirty="0"/>
              <a:t>practice of funding a project or venture by raising small amounts of money from a large number of people, typically via the Internet</a:t>
            </a:r>
          </a:p>
        </p:txBody>
      </p:sp>
      <p:sp>
        <p:nvSpPr>
          <p:cNvPr id="247" name="Shape 247"/>
          <p:cNvSpPr txBox="1">
            <a:spLocks noGrp="1"/>
          </p:cNvSpPr>
          <p:nvPr>
            <p:ph type="sldNum" sz="quarter" idx="10"/>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US"/>
              <a:t>35</a:t>
            </a:fld>
            <a:endParaRPr lang="en-US"/>
          </a:p>
        </p:txBody>
      </p:sp>
      <p:pic>
        <p:nvPicPr>
          <p:cNvPr id="15362"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084301"/>
            <a:ext cx="5486400" cy="58293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upload.wikimedia.org/wikipedia/commons/6/6c/Indiegogo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03" y="3132626"/>
            <a:ext cx="3657600" cy="196184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patreo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6614" y="4249578"/>
            <a:ext cx="3657600" cy="1364285"/>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mage result for gofundme logo"/>
          <p:cNvPicPr>
            <a:picLocks noChangeAspect="1" noChangeArrowheads="1"/>
          </p:cNvPicPr>
          <p:nvPr/>
        </p:nvPicPr>
        <p:blipFill rotWithShape="1">
          <a:blip r:embed="rId6">
            <a:extLst>
              <a:ext uri="{28A0092B-C50C-407E-A947-70E740481C1C}">
                <a14:useLocalDpi xmlns:a14="http://schemas.microsoft.com/office/drawing/2010/main" val="0"/>
              </a:ext>
            </a:extLst>
          </a:blip>
          <a:srcRect l="1184" t="4549" r="912" b="10112"/>
          <a:stretch/>
        </p:blipFill>
        <p:spPr bwMode="auto">
          <a:xfrm>
            <a:off x="1537088" y="5408831"/>
            <a:ext cx="4023360" cy="130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6594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dirty="0" smtClean="0">
                <a:sym typeface="Montserrat"/>
              </a:rPr>
              <a:t>Crowdsourced Digitization</a:t>
            </a:r>
            <a:endParaRPr lang="en-US" dirty="0">
              <a:sym typeface="Montserrat"/>
            </a:endParaRPr>
          </a:p>
        </p:txBody>
      </p:sp>
      <p:sp>
        <p:nvSpPr>
          <p:cNvPr id="2" name="Content Placeholder 1"/>
          <p:cNvSpPr>
            <a:spLocks noGrp="1"/>
          </p:cNvSpPr>
          <p:nvPr>
            <p:ph idx="1"/>
          </p:nvPr>
        </p:nvSpPr>
        <p:spPr/>
        <p:txBody>
          <a:bodyPr/>
          <a:lstStyle/>
          <a:p>
            <a:r>
              <a:rPr lang="en-US" b="1" dirty="0" smtClean="0"/>
              <a:t>CAPTCHA</a:t>
            </a:r>
            <a:r>
              <a:rPr lang="en-US" dirty="0"/>
              <a:t> </a:t>
            </a:r>
            <a:r>
              <a:rPr lang="en-US" dirty="0" smtClean="0"/>
              <a:t>stands</a:t>
            </a:r>
            <a:r>
              <a:rPr lang="en-US" dirty="0"/>
              <a:t> </a:t>
            </a:r>
            <a:r>
              <a:rPr lang="en-US" dirty="0" smtClean="0"/>
              <a:t>for “</a:t>
            </a:r>
            <a:r>
              <a:rPr lang="en-US" b="1" dirty="0" smtClean="0"/>
              <a:t>c</a:t>
            </a:r>
            <a:r>
              <a:rPr lang="en-US" dirty="0" smtClean="0"/>
              <a:t>ompletely </a:t>
            </a:r>
            <a:r>
              <a:rPr lang="en-US" b="1" dirty="0" smtClean="0"/>
              <a:t>a</a:t>
            </a:r>
            <a:r>
              <a:rPr lang="en-US" dirty="0" smtClean="0"/>
              <a:t>utomated </a:t>
            </a:r>
            <a:r>
              <a:rPr lang="en-US" b="1" dirty="0" smtClean="0"/>
              <a:t>p</a:t>
            </a:r>
            <a:r>
              <a:rPr lang="en-US" dirty="0" smtClean="0"/>
              <a:t>ublic</a:t>
            </a:r>
            <a:r>
              <a:rPr lang="en-US" dirty="0"/>
              <a:t> </a:t>
            </a:r>
            <a:r>
              <a:rPr lang="en-US" b="1" dirty="0" smtClean="0"/>
              <a:t>T</a:t>
            </a:r>
            <a:r>
              <a:rPr lang="en-US" dirty="0" smtClean="0"/>
              <a:t>uring test to tell </a:t>
            </a:r>
            <a:r>
              <a:rPr lang="en-US" b="1" dirty="0" smtClean="0"/>
              <a:t>c</a:t>
            </a:r>
            <a:r>
              <a:rPr lang="en-US" dirty="0" smtClean="0"/>
              <a:t>omputers and </a:t>
            </a:r>
            <a:r>
              <a:rPr lang="en-US" b="1" dirty="0" smtClean="0"/>
              <a:t>h</a:t>
            </a:r>
            <a:r>
              <a:rPr lang="en-US" dirty="0" smtClean="0"/>
              <a:t>umans </a:t>
            </a:r>
            <a:r>
              <a:rPr lang="en-US" b="1" dirty="0" smtClean="0"/>
              <a:t>a</a:t>
            </a:r>
            <a:r>
              <a:rPr lang="en-US" dirty="0" smtClean="0"/>
              <a:t>part”</a:t>
            </a:r>
          </a:p>
          <a:p>
            <a:pPr lvl="1"/>
            <a:r>
              <a:rPr lang="en-US" dirty="0" smtClean="0"/>
              <a:t>User must decipher distorted characters</a:t>
            </a:r>
          </a:p>
          <a:p>
            <a:pPr lvl="2"/>
            <a:r>
              <a:rPr lang="en-US" dirty="0"/>
              <a:t>Criticized, especially by those with disabilities</a:t>
            </a:r>
          </a:p>
          <a:p>
            <a:pPr lvl="1"/>
            <a:r>
              <a:rPr lang="en-US" dirty="0" smtClean="0"/>
              <a:t>Prevent spam, protect registration, hide email addresses</a:t>
            </a:r>
          </a:p>
          <a:p>
            <a:pPr lvl="2"/>
            <a:endParaRPr lang="en-US" dirty="0"/>
          </a:p>
          <a:p>
            <a:pPr lvl="2"/>
            <a:endParaRPr lang="en-US" dirty="0" smtClean="0"/>
          </a:p>
          <a:p>
            <a:pPr lvl="2"/>
            <a:endParaRPr lang="en-US" dirty="0"/>
          </a:p>
          <a:p>
            <a:pPr lvl="2"/>
            <a:endParaRPr lang="en-US" dirty="0" smtClean="0"/>
          </a:p>
          <a:p>
            <a:pPr lvl="2"/>
            <a:endParaRPr lang="en-US" dirty="0"/>
          </a:p>
          <a:p>
            <a:r>
              <a:rPr lang="en-US" dirty="0" err="1" smtClean="0"/>
              <a:t>reCAPTCHA</a:t>
            </a:r>
            <a:r>
              <a:rPr lang="en-US" dirty="0" smtClean="0"/>
              <a:t> uses CAPTCHAs to digitize books</a:t>
            </a:r>
          </a:p>
          <a:p>
            <a:pPr lvl="1"/>
            <a:r>
              <a:rPr lang="en-US" dirty="0" smtClean="0"/>
              <a:t>Original slogan was “Stop Spam, Read Books.”</a:t>
            </a:r>
          </a:p>
          <a:p>
            <a:pPr lvl="1"/>
            <a:r>
              <a:rPr lang="en-US" dirty="0" smtClean="0"/>
              <a:t>Has since introduced different systems</a:t>
            </a:r>
            <a:endParaRPr lang="en-US" dirty="0"/>
          </a:p>
        </p:txBody>
      </p:sp>
      <p:sp>
        <p:nvSpPr>
          <p:cNvPr id="255" name="Shape 255"/>
          <p:cNvSpPr txBox="1">
            <a:spLocks noGrp="1"/>
          </p:cNvSpPr>
          <p:nvPr>
            <p:ph type="sldNum" sz="quarter" idx="10"/>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US"/>
              <a:t>36</a:t>
            </a:fld>
            <a:endParaRPr lang="en-US"/>
          </a:p>
        </p:txBody>
      </p:sp>
      <p:pic>
        <p:nvPicPr>
          <p:cNvPr id="16386" name="Picture 2" descr="Image result for captcha"/>
          <p:cNvPicPr>
            <a:picLocks noChangeAspect="1" noChangeArrowheads="1"/>
          </p:cNvPicPr>
          <p:nvPr/>
        </p:nvPicPr>
        <p:blipFill rotWithShape="1">
          <a:blip r:embed="rId3">
            <a:extLst>
              <a:ext uri="{28A0092B-C50C-407E-A947-70E740481C1C}">
                <a14:useLocalDpi xmlns:a14="http://schemas.microsoft.com/office/drawing/2010/main" val="0"/>
              </a:ext>
            </a:extLst>
          </a:blip>
          <a:srcRect l="841" t="4192" r="1739" b="3615"/>
          <a:stretch/>
        </p:blipFill>
        <p:spPr bwMode="auto">
          <a:xfrm>
            <a:off x="2743200" y="3657600"/>
            <a:ext cx="3657600" cy="14785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815280" y="6291360"/>
              <a:ext cx="2700720" cy="64080"/>
            </p14:xfrm>
          </p:contentPart>
        </mc:Choice>
        <mc:Fallback xmlns="">
          <p:pic>
            <p:nvPicPr>
              <p:cNvPr id="3" name="Ink 2"/>
              <p:cNvPicPr/>
              <p:nvPr/>
            </p:nvPicPr>
            <p:blipFill>
              <a:blip r:embed="rId5"/>
              <a:stretch>
                <a:fillRect/>
              </a:stretch>
            </p:blipFill>
            <p:spPr>
              <a:xfrm>
                <a:off x="3808080" y="6279480"/>
                <a:ext cx="2719800" cy="89280"/>
              </a:xfrm>
              <a:prstGeom prst="rect">
                <a:avLst/>
              </a:prstGeom>
            </p:spPr>
          </p:pic>
        </mc:Fallback>
      </mc:AlternateContent>
    </p:spTree>
    <p:extLst>
      <p:ext uri="{BB962C8B-B14F-4D97-AF65-F5344CB8AC3E}">
        <p14:creationId xmlns:p14="http://schemas.microsoft.com/office/powerpoint/2010/main" val="165242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dirty="0" err="1" smtClean="0">
                <a:sym typeface="Montserrat"/>
              </a:rPr>
              <a:t>Duolingo</a:t>
            </a:r>
            <a:r>
              <a:rPr lang="en-US" dirty="0" smtClean="0">
                <a:sym typeface="Montserrat"/>
              </a:rPr>
              <a:t> – Crowdsourced Translation</a:t>
            </a:r>
            <a:endParaRPr lang="en-US" dirty="0">
              <a:sym typeface="Montserrat"/>
            </a:endParaRPr>
          </a:p>
          <a:p>
            <a:pPr lvl="0" rtl="0">
              <a:spcBef>
                <a:spcPts val="0"/>
              </a:spcBef>
              <a:buNone/>
            </a:pPr>
            <a:endParaRPr dirty="0">
              <a:sym typeface="Montserrat"/>
            </a:endParaRPr>
          </a:p>
        </p:txBody>
      </p:sp>
      <p:sp>
        <p:nvSpPr>
          <p:cNvPr id="263" name="Shape 263"/>
          <p:cNvSpPr txBox="1">
            <a:spLocks noGrp="1"/>
          </p:cNvSpPr>
          <p:nvPr>
            <p:ph type="sldNum" sz="quarter" idx="10"/>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US"/>
              <a:t>37</a:t>
            </a:fld>
            <a:endParaRPr lang="en-US"/>
          </a:p>
        </p:txBody>
      </p:sp>
      <p:sp>
        <p:nvSpPr>
          <p:cNvPr id="3" name="Content Placeholder 2"/>
          <p:cNvSpPr>
            <a:spLocks noGrp="1"/>
          </p:cNvSpPr>
          <p:nvPr>
            <p:ph idx="1"/>
          </p:nvPr>
        </p:nvSpPr>
        <p:spPr/>
        <p:txBody>
          <a:bodyPr/>
          <a:lstStyle/>
          <a:p>
            <a:r>
              <a:rPr lang="en-US" sz="2000" dirty="0">
                <a:hlinkClick r:id="rId3"/>
              </a:rPr>
              <a:t>https://</a:t>
            </a:r>
            <a:r>
              <a:rPr lang="en-US" sz="2000" dirty="0" smtClean="0">
                <a:hlinkClick r:id="rId3"/>
              </a:rPr>
              <a:t>www.ted.com/talks/luis_von_ahn_massive_scale_online_collaboration?language=en#t-679097</a:t>
            </a:r>
            <a:r>
              <a:rPr lang="en-US" sz="2000" dirty="0" smtClean="0"/>
              <a:t> </a:t>
            </a:r>
            <a:endParaRPr lang="en-US" sz="2000" dirty="0"/>
          </a:p>
          <a:p>
            <a:endParaRPr lang="en-US" dirty="0"/>
          </a:p>
        </p:txBody>
      </p:sp>
      <p:pic>
        <p:nvPicPr>
          <p:cNvPr id="8" name="Shape 264"/>
          <p:cNvPicPr preferRelativeResize="0">
            <a:picLocks noChangeAspect="1"/>
          </p:cNvPicPr>
          <p:nvPr/>
        </p:nvPicPr>
        <p:blipFill>
          <a:blip r:embed="rId4">
            <a:alphaModFix/>
          </a:blip>
          <a:stretch>
            <a:fillRect/>
          </a:stretch>
        </p:blipFill>
        <p:spPr bwMode="auto">
          <a:xfrm>
            <a:off x="914400" y="2194560"/>
            <a:ext cx="7315200" cy="4281317"/>
          </a:xfrm>
          <a:prstGeom prst="rect">
            <a:avLst/>
          </a:prstGeom>
          <a:noFill/>
          <a:ln w="9525">
            <a:noFill/>
            <a:miter lim="800000"/>
            <a:headEnd/>
            <a:tailEnd/>
          </a:ln>
        </p:spPr>
      </p:pic>
    </p:spTree>
    <p:extLst>
      <p:ext uri="{BB962C8B-B14F-4D97-AF65-F5344CB8AC3E}">
        <p14:creationId xmlns:p14="http://schemas.microsoft.com/office/powerpoint/2010/main" val="2474061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dirty="0">
                <a:sym typeface="Montserrat"/>
              </a:rPr>
              <a:t>fold.it</a:t>
            </a:r>
          </a:p>
          <a:p>
            <a:pPr lvl="0" rtl="0">
              <a:spcBef>
                <a:spcPts val="0"/>
              </a:spcBef>
              <a:buNone/>
            </a:pPr>
            <a:endParaRPr dirty="0">
              <a:sym typeface="Montserrat"/>
            </a:endParaRPr>
          </a:p>
        </p:txBody>
      </p:sp>
      <p:sp>
        <p:nvSpPr>
          <p:cNvPr id="271" name="Shape 271"/>
          <p:cNvSpPr txBox="1">
            <a:spLocks noGrp="1"/>
          </p:cNvSpPr>
          <p:nvPr>
            <p:ph type="sldNum" sz="quarter" idx="10"/>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US"/>
              <a:t>38</a:t>
            </a:fld>
            <a:endParaRPr lang="en-US"/>
          </a:p>
        </p:txBody>
      </p:sp>
      <p:pic>
        <p:nvPicPr>
          <p:cNvPr id="6" name="Shape 272" descr="foldit.png"/>
          <p:cNvPicPr preferRelativeResize="0">
            <a:picLocks noGrp="1"/>
          </p:cNvPicPr>
          <p:nvPr>
            <p:ph idx="1"/>
          </p:nvPr>
        </p:nvPicPr>
        <p:blipFill rotWithShape="1">
          <a:blip r:embed="rId3">
            <a:alphaModFix/>
          </a:blip>
          <a:srcRect l="8517" r="8142"/>
          <a:stretch/>
        </p:blipFill>
        <p:spPr>
          <a:xfrm>
            <a:off x="791360" y="1362075"/>
            <a:ext cx="7577154" cy="4972050"/>
          </a:xfrm>
          <a:prstGeom prst="rect">
            <a:avLst/>
          </a:prstGeom>
          <a:noFill/>
          <a:ln>
            <a:noFill/>
          </a:ln>
        </p:spPr>
      </p:pic>
    </p:spTree>
    <p:extLst>
      <p:ext uri="{BB962C8B-B14F-4D97-AF65-F5344CB8AC3E}">
        <p14:creationId xmlns:p14="http://schemas.microsoft.com/office/powerpoint/2010/main" val="10044605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dirty="0">
                <a:sym typeface="Montserrat"/>
              </a:rPr>
              <a:t>fold.it</a:t>
            </a:r>
            <a:endParaRPr lang="en-US" dirty="0">
              <a:sym typeface="Montserrat"/>
              <a:hlinkClick r:id="rId4"/>
            </a:endParaRPr>
          </a:p>
          <a:p>
            <a:pPr lvl="0" rtl="0">
              <a:spcBef>
                <a:spcPts val="0"/>
              </a:spcBef>
              <a:buNone/>
            </a:pPr>
            <a:endParaRPr sz="3600" dirty="0">
              <a:solidFill>
                <a:srgbClr val="3C78D8"/>
              </a:solidFill>
              <a:latin typeface="Montserrat"/>
              <a:ea typeface="Montserrat"/>
              <a:cs typeface="Montserrat"/>
              <a:sym typeface="Montserrat"/>
            </a:endParaRPr>
          </a:p>
        </p:txBody>
      </p:sp>
      <p:sp>
        <p:nvSpPr>
          <p:cNvPr id="2" name="Content Placeholder 1"/>
          <p:cNvSpPr>
            <a:spLocks noGrp="1"/>
          </p:cNvSpPr>
          <p:nvPr>
            <p:ph idx="1"/>
          </p:nvPr>
        </p:nvSpPr>
        <p:spPr/>
        <p:txBody>
          <a:bodyPr/>
          <a:lstStyle/>
          <a:p>
            <a:r>
              <a:rPr lang="en-US" dirty="0">
                <a:hlinkClick r:id="rId4"/>
              </a:rPr>
              <a:t>https://</a:t>
            </a:r>
            <a:r>
              <a:rPr lang="en-US" dirty="0" smtClean="0">
                <a:hlinkClick r:id="rId4"/>
              </a:rPr>
              <a:t>vimeo.com/51888393</a:t>
            </a:r>
            <a:r>
              <a:rPr lang="en-US" dirty="0" smtClean="0"/>
              <a:t> </a:t>
            </a:r>
            <a:endParaRPr lang="en-US" dirty="0"/>
          </a:p>
        </p:txBody>
      </p:sp>
      <p:sp>
        <p:nvSpPr>
          <p:cNvPr id="279" name="Shape 279"/>
          <p:cNvSpPr txBox="1">
            <a:spLocks noGrp="1"/>
          </p:cNvSpPr>
          <p:nvPr>
            <p:ph type="sldNum" sz="quarter" idx="10"/>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US"/>
              <a:t>39</a:t>
            </a:fld>
            <a:endParaRPr lang="en-US"/>
          </a:p>
        </p:txBody>
      </p:sp>
      <p:pic>
        <p:nvPicPr>
          <p:cNvPr id="3" name="51888393"/>
          <p:cNvPicPr>
            <a:picLocks noRot="1" noChangeAspect="1"/>
          </p:cNvPicPr>
          <p:nvPr>
            <a:videoFile r:link="rId1"/>
          </p:nvPr>
        </p:nvPicPr>
        <p:blipFill>
          <a:blip r:embed="rId5"/>
          <a:stretch>
            <a:fillRect/>
          </a:stretch>
        </p:blipFill>
        <p:spPr>
          <a:xfrm>
            <a:off x="914400" y="2194560"/>
            <a:ext cx="7315200" cy="4114800"/>
          </a:xfrm>
          <a:prstGeom prst="rect">
            <a:avLst/>
          </a:prstGeom>
        </p:spPr>
      </p:pic>
    </p:spTree>
    <p:extLst>
      <p:ext uri="{BB962C8B-B14F-4D97-AF65-F5344CB8AC3E}">
        <p14:creationId xmlns:p14="http://schemas.microsoft.com/office/powerpoint/2010/main" val="30088966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solidFill>
                  <a:srgbClr val="4B2A85"/>
                </a:solidFill>
              </a:rPr>
              <a:t>Accessibility</a:t>
            </a:r>
          </a:p>
          <a:p>
            <a:r>
              <a:rPr lang="en-US" dirty="0" smtClean="0"/>
              <a:t>Technology and the Developing World</a:t>
            </a:r>
          </a:p>
          <a:p>
            <a:r>
              <a:rPr lang="en-US" dirty="0"/>
              <a:t>Crowdsourcing</a:t>
            </a:r>
          </a:p>
          <a:p>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4</a:t>
            </a:fld>
            <a:endParaRPr lang="en-US"/>
          </a:p>
        </p:txBody>
      </p:sp>
    </p:spTree>
    <p:extLst>
      <p:ext uri="{BB962C8B-B14F-4D97-AF65-F5344CB8AC3E}">
        <p14:creationId xmlns:p14="http://schemas.microsoft.com/office/powerpoint/2010/main" val="22727627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Crowdsourcing Work?</a:t>
            </a:r>
            <a:endParaRPr lang="en-US" dirty="0"/>
          </a:p>
        </p:txBody>
      </p:sp>
      <p:sp>
        <p:nvSpPr>
          <p:cNvPr id="3" name="Content Placeholder 2"/>
          <p:cNvSpPr>
            <a:spLocks noGrp="1"/>
          </p:cNvSpPr>
          <p:nvPr>
            <p:ph idx="1"/>
          </p:nvPr>
        </p:nvSpPr>
        <p:spPr/>
        <p:txBody>
          <a:bodyPr/>
          <a:lstStyle/>
          <a:p>
            <a:r>
              <a:rPr lang="en-US" dirty="0"/>
              <a:t>People bring a variety of skills to the problem</a:t>
            </a:r>
          </a:p>
          <a:p>
            <a:pPr lvl="1"/>
            <a:r>
              <a:rPr lang="en-US" dirty="0"/>
              <a:t>Gamers may be better at 3D visualization than people with medical research knowledge</a:t>
            </a:r>
          </a:p>
          <a:p>
            <a:pPr lvl="1"/>
            <a:r>
              <a:rPr lang="en-US" dirty="0" smtClean="0"/>
              <a:t>Collective intelligence can sometimes trump </a:t>
            </a:r>
            <a:r>
              <a:rPr lang="en-US" dirty="0"/>
              <a:t>a few smart </a:t>
            </a:r>
            <a:r>
              <a:rPr lang="en-US" dirty="0" smtClean="0"/>
              <a:t>people</a:t>
            </a:r>
          </a:p>
          <a:p>
            <a:pPr lvl="2"/>
            <a:endParaRPr lang="en-US" dirty="0"/>
          </a:p>
          <a:p>
            <a:r>
              <a:rPr lang="en-US" dirty="0" smtClean="0"/>
              <a:t>Motivated “solvers”</a:t>
            </a:r>
          </a:p>
          <a:p>
            <a:pPr lvl="1"/>
            <a:r>
              <a:rPr lang="en-US" dirty="0"/>
              <a:t>Large supply of workers with time to spare</a:t>
            </a:r>
          </a:p>
          <a:p>
            <a:pPr lvl="1"/>
            <a:r>
              <a:rPr lang="en-US" dirty="0" smtClean="0"/>
              <a:t>Participating </a:t>
            </a:r>
            <a:r>
              <a:rPr lang="en-US" dirty="0"/>
              <a:t>in something new is fun</a:t>
            </a:r>
          </a:p>
          <a:p>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40</a:t>
            </a:fld>
            <a:endParaRPr lang="en-US"/>
          </a:p>
        </p:txBody>
      </p:sp>
    </p:spTree>
    <p:extLst>
      <p:ext uri="{BB962C8B-B14F-4D97-AF65-F5344CB8AC3E}">
        <p14:creationId xmlns:p14="http://schemas.microsoft.com/office/powerpoint/2010/main" val="31874788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for Social Good</a:t>
            </a:r>
            <a:endParaRPr lang="en-US" dirty="0"/>
          </a:p>
        </p:txBody>
      </p:sp>
      <p:sp>
        <p:nvSpPr>
          <p:cNvPr id="3" name="Content Placeholder 2"/>
          <p:cNvSpPr>
            <a:spLocks noGrp="1"/>
          </p:cNvSpPr>
          <p:nvPr>
            <p:ph idx="1"/>
          </p:nvPr>
        </p:nvSpPr>
        <p:spPr/>
        <p:txBody>
          <a:bodyPr/>
          <a:lstStyle/>
          <a:p>
            <a:r>
              <a:rPr lang="en-US" dirty="0" smtClean="0"/>
              <a:t>Computing (and the Internet) allow us to affect the lives of a much wider range of people than ever before</a:t>
            </a:r>
          </a:p>
          <a:p>
            <a:pPr lvl="1"/>
            <a:r>
              <a:rPr lang="en-US" dirty="0" smtClean="0"/>
              <a:t>We still need to be aware of the needs of our users and take </a:t>
            </a:r>
            <a:r>
              <a:rPr lang="en-US" b="1" dirty="0" smtClean="0"/>
              <a:t>accessibility </a:t>
            </a:r>
            <a:r>
              <a:rPr lang="en-US" dirty="0" smtClean="0"/>
              <a:t>into account to not exclude subsets of the population</a:t>
            </a:r>
          </a:p>
          <a:p>
            <a:pPr lvl="1"/>
            <a:r>
              <a:rPr lang="en-US" dirty="0" smtClean="0"/>
              <a:t>Designing </a:t>
            </a:r>
            <a:r>
              <a:rPr lang="en-US" b="1" dirty="0" smtClean="0"/>
              <a:t>technology for the developing world</a:t>
            </a:r>
            <a:r>
              <a:rPr lang="en-US" dirty="0" smtClean="0"/>
              <a:t> must take the environment and culture into account</a:t>
            </a:r>
          </a:p>
          <a:p>
            <a:pPr lvl="1"/>
            <a:r>
              <a:rPr lang="en-US" b="1" dirty="0" smtClean="0"/>
              <a:t>Crowdsourcing </a:t>
            </a:r>
            <a:r>
              <a:rPr lang="en-US" dirty="0" smtClean="0"/>
              <a:t>can harness some of the power and reach of the Internet towards shared goals</a:t>
            </a:r>
          </a:p>
          <a:p>
            <a:pPr lvl="2"/>
            <a:endParaRPr lang="en-US" dirty="0"/>
          </a:p>
          <a:p>
            <a:r>
              <a:rPr lang="en-US" dirty="0" smtClean="0"/>
              <a:t>Lots of other ways to promote social good!</a:t>
            </a:r>
          </a:p>
          <a:p>
            <a:pPr lvl="1"/>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41</a:t>
            </a:fld>
            <a:endParaRPr lang="en-US"/>
          </a:p>
        </p:txBody>
      </p:sp>
    </p:spTree>
    <p:extLst>
      <p:ext uri="{BB962C8B-B14F-4D97-AF65-F5344CB8AC3E}">
        <p14:creationId xmlns:p14="http://schemas.microsoft.com/office/powerpoint/2010/main" val="3367442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Accessibility</a:t>
            </a:r>
            <a:endParaRPr lang="en-US" dirty="0"/>
          </a:p>
        </p:txBody>
      </p:sp>
      <p:sp>
        <p:nvSpPr>
          <p:cNvPr id="3" name="Content Placeholder 2"/>
          <p:cNvSpPr>
            <a:spLocks noGrp="1"/>
          </p:cNvSpPr>
          <p:nvPr>
            <p:ph idx="1"/>
          </p:nvPr>
        </p:nvSpPr>
        <p:spPr/>
        <p:txBody>
          <a:bodyPr/>
          <a:lstStyle/>
          <a:p>
            <a:r>
              <a:rPr lang="en-US" dirty="0" smtClean="0"/>
              <a:t>One definition:  </a:t>
            </a:r>
          </a:p>
          <a:p>
            <a:pPr marL="0" indent="0" algn="ctr">
              <a:spcBef>
                <a:spcPts val="1800"/>
              </a:spcBef>
              <a:spcAft>
                <a:spcPts val="1800"/>
              </a:spcAft>
              <a:buNone/>
            </a:pPr>
            <a:r>
              <a:rPr lang="en-US" sz="3600" dirty="0" smtClean="0">
                <a:solidFill>
                  <a:srgbClr val="FF0000"/>
                </a:solidFill>
              </a:rPr>
              <a:t>“The ability for someone </a:t>
            </a:r>
            <a:br>
              <a:rPr lang="en-US" sz="3600" dirty="0" smtClean="0">
                <a:solidFill>
                  <a:srgbClr val="FF0000"/>
                </a:solidFill>
              </a:rPr>
            </a:br>
            <a:r>
              <a:rPr lang="en-US" sz="3600" dirty="0" smtClean="0">
                <a:solidFill>
                  <a:srgbClr val="FF0000"/>
                </a:solidFill>
              </a:rPr>
              <a:t>to use a service or tool.”</a:t>
            </a:r>
          </a:p>
          <a:p>
            <a:pPr lvl="1"/>
            <a:r>
              <a:rPr lang="en-US" dirty="0" smtClean="0"/>
              <a:t>This is </a:t>
            </a:r>
            <a:r>
              <a:rPr lang="en-US" i="1" dirty="0" smtClean="0"/>
              <a:t>very</a:t>
            </a:r>
            <a:r>
              <a:rPr lang="en-US" dirty="0" smtClean="0"/>
              <a:t> broad</a:t>
            </a:r>
          </a:p>
          <a:p>
            <a:pPr lvl="1"/>
            <a:r>
              <a:rPr lang="en-US" dirty="0" smtClean="0"/>
              <a:t>Often talked about in the context of </a:t>
            </a:r>
            <a:r>
              <a:rPr lang="en-US" b="1" dirty="0" smtClean="0"/>
              <a:t>disabilities</a:t>
            </a:r>
            <a:r>
              <a:rPr lang="en-US" dirty="0" smtClean="0"/>
              <a:t>, but access applies to </a:t>
            </a:r>
            <a:r>
              <a:rPr lang="en-US" i="1" dirty="0" smtClean="0"/>
              <a:t>everyone</a:t>
            </a:r>
            <a:r>
              <a:rPr lang="en-US" dirty="0" smtClean="0"/>
              <a:t> and </a:t>
            </a:r>
            <a:r>
              <a:rPr lang="en-US" i="1" dirty="0" smtClean="0"/>
              <a:t>any</a:t>
            </a:r>
            <a:r>
              <a:rPr lang="en-US" dirty="0" smtClean="0"/>
              <a:t> situation</a:t>
            </a:r>
          </a:p>
          <a:p>
            <a:pPr lvl="2"/>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5</a:t>
            </a:fld>
            <a:endParaRPr lang="en-US"/>
          </a:p>
        </p:txBody>
      </p:sp>
    </p:spTree>
    <p:extLst>
      <p:ext uri="{BB962C8B-B14F-4D97-AF65-F5344CB8AC3E}">
        <p14:creationId xmlns:p14="http://schemas.microsoft.com/office/powerpoint/2010/main" val="24218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Accessibility Benefits Example</a:t>
            </a:r>
            <a:endParaRPr lang="en-US" dirty="0"/>
          </a:p>
        </p:txBody>
      </p:sp>
      <p:sp>
        <p:nvSpPr>
          <p:cNvPr id="3" name="Content Placeholder 2"/>
          <p:cNvSpPr>
            <a:spLocks noGrp="1"/>
          </p:cNvSpPr>
          <p:nvPr>
            <p:ph idx="1"/>
          </p:nvPr>
        </p:nvSpPr>
        <p:spPr/>
        <p:txBody>
          <a:bodyPr/>
          <a:lstStyle/>
          <a:p>
            <a:r>
              <a:rPr lang="en-US" dirty="0" smtClean="0"/>
              <a:t>“</a:t>
            </a:r>
            <a:r>
              <a:rPr lang="en-US" i="1" dirty="0" smtClean="0"/>
              <a:t>Where </a:t>
            </a:r>
            <a:r>
              <a:rPr lang="en-US" i="1" dirty="0"/>
              <a:t>Luxury Meets Accessibility</a:t>
            </a:r>
            <a:r>
              <a:rPr lang="en-US" dirty="0"/>
              <a:t>”</a:t>
            </a:r>
          </a:p>
          <a:p>
            <a:pPr lvl="1"/>
            <a:r>
              <a:rPr lang="en-US" dirty="0" smtClean="0">
                <a:hlinkClick r:id="rId2"/>
              </a:rPr>
              <a:t>https://www.nytimes.com/2019/</a:t>
            </a:r>
            <a:br>
              <a:rPr lang="en-US" dirty="0" smtClean="0">
                <a:hlinkClick r:id="rId2"/>
              </a:rPr>
            </a:br>
            <a:r>
              <a:rPr lang="en-US" dirty="0" smtClean="0">
                <a:hlinkClick r:id="rId2"/>
              </a:rPr>
              <a:t>02/08/</a:t>
            </a:r>
            <a:r>
              <a:rPr lang="en-US" dirty="0" err="1" smtClean="0">
                <a:hlinkClick r:id="rId2"/>
              </a:rPr>
              <a:t>realestate</a:t>
            </a:r>
            <a:r>
              <a:rPr lang="en-US" dirty="0" smtClean="0">
                <a:hlinkClick r:id="rId2"/>
              </a:rPr>
              <a:t>/where-luxury-</a:t>
            </a:r>
            <a:br>
              <a:rPr lang="en-US" dirty="0" smtClean="0">
                <a:hlinkClick r:id="rId2"/>
              </a:rPr>
            </a:br>
            <a:r>
              <a:rPr lang="en-US" dirty="0" smtClean="0">
                <a:hlinkClick r:id="rId2"/>
              </a:rPr>
              <a:t>meets-accessibility.html</a:t>
            </a:r>
            <a:endParaRPr lang="en-US" dirty="0" smtClean="0"/>
          </a:p>
          <a:p>
            <a:pPr lvl="1"/>
            <a:r>
              <a:rPr lang="en-US" dirty="0" smtClean="0"/>
              <a:t>“Even </a:t>
            </a:r>
            <a:r>
              <a:rPr lang="en-US" dirty="0"/>
              <a:t>fully mobile residents might </a:t>
            </a:r>
            <a:r>
              <a:rPr lang="en-US" dirty="0" smtClean="0"/>
              <a:t/>
            </a:r>
            <a:br>
              <a:rPr lang="en-US" dirty="0" smtClean="0"/>
            </a:br>
            <a:r>
              <a:rPr lang="en-US" dirty="0" smtClean="0"/>
              <a:t>enjoy </a:t>
            </a:r>
            <a:r>
              <a:rPr lang="en-US" dirty="0"/>
              <a:t>the spaciousness in the </a:t>
            </a:r>
            <a:r>
              <a:rPr lang="en-US" dirty="0" smtClean="0"/>
              <a:t/>
            </a:r>
            <a:br>
              <a:rPr lang="en-US" dirty="0" smtClean="0"/>
            </a:br>
            <a:r>
              <a:rPr lang="en-US" dirty="0" smtClean="0"/>
              <a:t>bathrooms</a:t>
            </a:r>
            <a:r>
              <a:rPr lang="en-US" dirty="0"/>
              <a:t>. </a:t>
            </a:r>
            <a:r>
              <a:rPr lang="en-US" dirty="0" smtClean="0"/>
              <a:t>‘It’s </a:t>
            </a:r>
            <a:r>
              <a:rPr lang="en-US" dirty="0"/>
              <a:t>like we used one </a:t>
            </a:r>
            <a:r>
              <a:rPr lang="en-US" dirty="0" smtClean="0"/>
              <a:t/>
            </a:r>
            <a:br>
              <a:rPr lang="en-US" dirty="0" smtClean="0"/>
            </a:br>
            <a:r>
              <a:rPr lang="en-US" dirty="0" smtClean="0"/>
              <a:t>stone </a:t>
            </a:r>
            <a:r>
              <a:rPr lang="en-US" dirty="0"/>
              <a:t>to kill two birds</a:t>
            </a:r>
            <a:r>
              <a:rPr lang="en-US" dirty="0" smtClean="0"/>
              <a:t>,’ </a:t>
            </a:r>
            <a:r>
              <a:rPr lang="en-US" dirty="0"/>
              <a:t>he said, as </a:t>
            </a:r>
            <a:r>
              <a:rPr lang="en-US" dirty="0" smtClean="0"/>
              <a:t/>
            </a:r>
            <a:br>
              <a:rPr lang="en-US" dirty="0" smtClean="0"/>
            </a:br>
            <a:r>
              <a:rPr lang="en-US" dirty="0" smtClean="0"/>
              <a:t>‘it </a:t>
            </a:r>
            <a:r>
              <a:rPr lang="en-US" dirty="0"/>
              <a:t>also adds a sense of luxury</a:t>
            </a:r>
            <a:r>
              <a:rPr lang="en-US" dirty="0" smtClean="0"/>
              <a:t>.’ ”</a:t>
            </a:r>
            <a:endParaRPr lang="en-US" dirty="0"/>
          </a:p>
          <a:p>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6</a:t>
            </a:fld>
            <a:endParaRPr lang="en-US"/>
          </a:p>
        </p:txBody>
      </p:sp>
      <p:pic>
        <p:nvPicPr>
          <p:cNvPr id="2052" name="Picture 4" descr="https://static01.nyt.com/images/2019/02/10/realestate/10ada2/merlin_150203202_ba353a42-f834-4536-a87d-46e6d77c2f21-articleLarge.jpg?quality=75&amp;auto=webp&amp;disable=upscale"/>
          <p:cNvPicPr>
            <a:picLocks noChangeAspect="1" noChangeArrowheads="1"/>
          </p:cNvPicPr>
          <p:nvPr/>
        </p:nvPicPr>
        <p:blipFill rotWithShape="1">
          <a:blip r:embed="rId3">
            <a:extLst>
              <a:ext uri="{28A0092B-C50C-407E-A947-70E740481C1C}">
                <a14:useLocalDpi xmlns:a14="http://schemas.microsoft.com/office/drawing/2010/main" val="0"/>
              </a:ext>
            </a:extLst>
          </a:blip>
          <a:srcRect t="14110"/>
          <a:stretch/>
        </p:blipFill>
        <p:spPr bwMode="auto">
          <a:xfrm>
            <a:off x="5669280" y="2011680"/>
            <a:ext cx="3291840" cy="424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206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in 5 Americans Have a Disability</a:t>
            </a:r>
            <a:endParaRPr lang="en-US" dirty="0"/>
          </a:p>
        </p:txBody>
      </p:sp>
      <p:sp>
        <p:nvSpPr>
          <p:cNvPr id="3" name="Content Placeholder 2"/>
          <p:cNvSpPr>
            <a:spLocks noGrp="1"/>
          </p:cNvSpPr>
          <p:nvPr>
            <p:ph idx="1"/>
          </p:nvPr>
        </p:nvSpPr>
        <p:spPr/>
        <p:txBody>
          <a:bodyPr/>
          <a:lstStyle/>
          <a:p>
            <a:r>
              <a:rPr lang="en-US" dirty="0"/>
              <a:t>This really depends on how you define disability and ask the </a:t>
            </a:r>
            <a:r>
              <a:rPr lang="en-US" dirty="0" smtClean="0"/>
              <a:t>question</a:t>
            </a:r>
            <a:endParaRPr lang="en-US" dirty="0"/>
          </a:p>
          <a:p>
            <a:pPr lvl="1"/>
            <a:r>
              <a:rPr lang="en-US" dirty="0" smtClean="0"/>
              <a:t>1 in 5 comes </a:t>
            </a:r>
            <a:r>
              <a:rPr lang="en-US" dirty="0"/>
              <a:t>from the US Census Bureau</a:t>
            </a:r>
          </a:p>
          <a:p>
            <a:pPr lvl="2"/>
            <a:r>
              <a:rPr lang="en-US" dirty="0">
                <a:hlinkClick r:id="rId2"/>
              </a:rPr>
              <a:t>https://</a:t>
            </a:r>
            <a:r>
              <a:rPr lang="en-US" dirty="0" smtClean="0">
                <a:hlinkClick r:id="rId2"/>
              </a:rPr>
              <a:t>www.census.gov/newsroom/releases/archives/miscellaneous/cb12-134.html</a:t>
            </a:r>
            <a:r>
              <a:rPr lang="en-US" dirty="0" smtClean="0"/>
              <a:t> </a:t>
            </a:r>
            <a:endParaRPr lang="en-US" dirty="0"/>
          </a:p>
          <a:p>
            <a:pPr lvl="1"/>
            <a:r>
              <a:rPr lang="en-US" dirty="0"/>
              <a:t>1 in 7, 1 in 8 are other common answers</a:t>
            </a:r>
            <a:r>
              <a:rPr lang="en-US" dirty="0" smtClean="0"/>
              <a:t>, or </a:t>
            </a:r>
            <a:r>
              <a:rPr lang="en-US" dirty="0"/>
              <a:t>1 in 4 “adults”</a:t>
            </a:r>
          </a:p>
          <a:p>
            <a:pPr lvl="1"/>
            <a:r>
              <a:rPr lang="en-US" dirty="0"/>
              <a:t>1 in 3 </a:t>
            </a:r>
            <a:r>
              <a:rPr lang="en-US" dirty="0" smtClean="0"/>
              <a:t>above the age of 65</a:t>
            </a:r>
          </a:p>
          <a:p>
            <a:pPr lvl="2"/>
            <a:r>
              <a:rPr lang="en-US" dirty="0">
                <a:hlinkClick r:id="rId3"/>
              </a:rPr>
              <a:t>https://</a:t>
            </a:r>
            <a:r>
              <a:rPr lang="en-US" dirty="0" smtClean="0">
                <a:hlinkClick r:id="rId3"/>
              </a:rPr>
              <a:t>disabilitycompendium.org/sites/default/files/user-uploads/2017_AnnualReport_2017_FINAL.pdf</a:t>
            </a:r>
            <a:r>
              <a:rPr lang="en-US" dirty="0" smtClean="0"/>
              <a:t> </a:t>
            </a:r>
          </a:p>
          <a:p>
            <a:pPr lvl="2"/>
            <a:endParaRPr lang="en-US" dirty="0"/>
          </a:p>
          <a:p>
            <a:r>
              <a:rPr lang="en-US" dirty="0"/>
              <a:t>Disability is </a:t>
            </a:r>
            <a:r>
              <a:rPr lang="en-US" i="1" dirty="0"/>
              <a:t>situational</a:t>
            </a:r>
            <a:r>
              <a:rPr lang="en-US" dirty="0"/>
              <a:t>, by time and </a:t>
            </a:r>
            <a:r>
              <a:rPr lang="en-US" dirty="0" smtClean="0"/>
              <a:t>location</a:t>
            </a:r>
          </a:p>
          <a:p>
            <a:pPr lvl="2"/>
            <a:endParaRPr lang="en-US" dirty="0"/>
          </a:p>
          <a:p>
            <a:r>
              <a:rPr lang="en-US" b="1" dirty="0"/>
              <a:t>Bottom line:</a:t>
            </a:r>
            <a:r>
              <a:rPr lang="en-US" dirty="0"/>
              <a:t> </a:t>
            </a:r>
            <a:r>
              <a:rPr lang="en-US" dirty="0" smtClean="0"/>
              <a:t> it’s </a:t>
            </a:r>
            <a:r>
              <a:rPr lang="en-US" dirty="0"/>
              <a:t>a large number of </a:t>
            </a:r>
            <a:r>
              <a:rPr lang="en-US" dirty="0" smtClean="0"/>
              <a:t>people</a:t>
            </a:r>
            <a:endParaRPr lang="en-US" dirty="0"/>
          </a:p>
          <a:p>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7</a:t>
            </a:fld>
            <a:endParaRPr lang="en-US"/>
          </a:p>
        </p:txBody>
      </p:sp>
    </p:spTree>
    <p:extLst>
      <p:ext uri="{BB962C8B-B14F-4D97-AF65-F5344CB8AC3E}">
        <p14:creationId xmlns:p14="http://schemas.microsoft.com/office/powerpoint/2010/main" val="76525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Accessibility Needs are Situational</a:t>
            </a:r>
            <a:endParaRPr lang="en-US" dirty="0"/>
          </a:p>
        </p:txBody>
      </p:sp>
      <p:sp>
        <p:nvSpPr>
          <p:cNvPr id="3" name="Content Placeholder 2"/>
          <p:cNvSpPr>
            <a:spLocks noGrp="1"/>
          </p:cNvSpPr>
          <p:nvPr>
            <p:ph idx="1"/>
          </p:nvPr>
        </p:nvSpPr>
        <p:spPr/>
        <p:txBody>
          <a:bodyPr/>
          <a:lstStyle/>
          <a:p>
            <a:r>
              <a:rPr lang="en-US" dirty="0"/>
              <a:t>Breaking a bone → limited mobility for a while</a:t>
            </a:r>
          </a:p>
          <a:p>
            <a:r>
              <a:rPr lang="en-US" dirty="0" smtClean="0"/>
              <a:t>Repetitive </a:t>
            </a:r>
            <a:r>
              <a:rPr lang="en-US" dirty="0"/>
              <a:t>Stress </a:t>
            </a:r>
            <a:r>
              <a:rPr lang="en-US" dirty="0" smtClean="0"/>
              <a:t>Injuries (RSIs) can be intermittent</a:t>
            </a:r>
            <a:endParaRPr lang="en-US" dirty="0"/>
          </a:p>
          <a:p>
            <a:r>
              <a:rPr lang="en-US" dirty="0"/>
              <a:t>Getting your pupils dilated</a:t>
            </a:r>
          </a:p>
          <a:p>
            <a:r>
              <a:rPr lang="en-US" dirty="0"/>
              <a:t>Using </a:t>
            </a:r>
            <a:r>
              <a:rPr lang="en-US" dirty="0" smtClean="0"/>
              <a:t>GPS/Maps </a:t>
            </a:r>
            <a:r>
              <a:rPr lang="en-US" dirty="0"/>
              <a:t>while driving (vs walking)</a:t>
            </a:r>
          </a:p>
          <a:p>
            <a:r>
              <a:rPr lang="en-US" dirty="0"/>
              <a:t>Not being able to text easily because you’re </a:t>
            </a:r>
            <a:r>
              <a:rPr lang="en-US" dirty="0" smtClean="0"/>
              <a:t>doing it </a:t>
            </a:r>
            <a:r>
              <a:rPr lang="en-US" dirty="0"/>
              <a:t>under a </a:t>
            </a:r>
            <a:r>
              <a:rPr lang="en-US" dirty="0" smtClean="0"/>
              <a:t>desk/table</a:t>
            </a:r>
            <a:endParaRPr lang="en-US" dirty="0"/>
          </a:p>
          <a:p>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8</a:t>
            </a:fld>
            <a:endParaRPr lang="en-US"/>
          </a:p>
        </p:txBody>
      </p:sp>
    </p:spTree>
    <p:extLst>
      <p:ext uri="{BB962C8B-B14F-4D97-AF65-F5344CB8AC3E}">
        <p14:creationId xmlns:p14="http://schemas.microsoft.com/office/powerpoint/2010/main" val="404121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 Categories of Disabilities</a:t>
            </a:r>
            <a:endParaRPr lang="en-US" dirty="0"/>
          </a:p>
        </p:txBody>
      </p:sp>
      <p:sp>
        <p:nvSpPr>
          <p:cNvPr id="3" name="Content Placeholder 2"/>
          <p:cNvSpPr>
            <a:spLocks noGrp="1"/>
          </p:cNvSpPr>
          <p:nvPr>
            <p:ph idx="1"/>
          </p:nvPr>
        </p:nvSpPr>
        <p:spPr/>
        <p:txBody>
          <a:bodyPr/>
          <a:lstStyle/>
          <a:p>
            <a:r>
              <a:rPr lang="en-US" dirty="0" smtClean="0"/>
              <a:t>These do not cover all disabilities, but can help you think about users of your applications:</a:t>
            </a:r>
          </a:p>
          <a:p>
            <a:pPr lvl="1"/>
            <a:r>
              <a:rPr lang="en-US" dirty="0" smtClean="0"/>
              <a:t>Auditory</a:t>
            </a:r>
          </a:p>
          <a:p>
            <a:pPr lvl="1"/>
            <a:r>
              <a:rPr lang="en-US" dirty="0" smtClean="0"/>
              <a:t>Cognitive and neurological</a:t>
            </a:r>
          </a:p>
          <a:p>
            <a:pPr lvl="1"/>
            <a:r>
              <a:rPr lang="en-US" dirty="0" smtClean="0"/>
              <a:t>Physical (motor control)</a:t>
            </a:r>
          </a:p>
          <a:p>
            <a:pPr lvl="1"/>
            <a:r>
              <a:rPr lang="en-US" dirty="0" smtClean="0"/>
              <a:t>Speech</a:t>
            </a:r>
          </a:p>
          <a:p>
            <a:pPr lvl="1"/>
            <a:r>
              <a:rPr lang="en-US" dirty="0"/>
              <a:t>Visual (blind and low vision</a:t>
            </a:r>
            <a:r>
              <a:rPr lang="en-US" dirty="0" smtClean="0"/>
              <a:t>)</a:t>
            </a:r>
          </a:p>
          <a:p>
            <a:pPr lvl="2"/>
            <a:endParaRPr lang="en-US" dirty="0"/>
          </a:p>
          <a:p>
            <a:pPr lvl="2"/>
            <a:endParaRPr lang="en-US" dirty="0" smtClean="0"/>
          </a:p>
          <a:p>
            <a:pPr lvl="2"/>
            <a:endParaRPr lang="en-US" dirty="0" smtClean="0"/>
          </a:p>
          <a:p>
            <a:pPr lvl="2"/>
            <a:endParaRPr lang="en-US" dirty="0"/>
          </a:p>
          <a:p>
            <a:pPr lvl="2"/>
            <a:endParaRPr lang="en-US" dirty="0"/>
          </a:p>
          <a:p>
            <a:pPr lvl="1"/>
            <a:r>
              <a:rPr lang="en-US" dirty="0" smtClean="0"/>
              <a:t>More:  </a:t>
            </a:r>
            <a:r>
              <a:rPr lang="en-US" sz="2000" dirty="0" smtClean="0">
                <a:hlinkClick r:id="rId3"/>
              </a:rPr>
              <a:t>https</a:t>
            </a:r>
            <a:r>
              <a:rPr lang="en-US" sz="2000" dirty="0">
                <a:hlinkClick r:id="rId3"/>
              </a:rPr>
              <a:t>://www.w3.org/WAI/people-use-web/abilities-barriers</a:t>
            </a:r>
            <a:r>
              <a:rPr lang="en-US" sz="2000" dirty="0" smtClean="0">
                <a:hlinkClick r:id="rId3"/>
              </a:rPr>
              <a:t>/</a:t>
            </a:r>
            <a:r>
              <a:rPr lang="en-US" sz="2000" dirty="0" smtClean="0"/>
              <a:t> </a:t>
            </a:r>
            <a:endParaRPr lang="en-US" dirty="0"/>
          </a:p>
        </p:txBody>
      </p:sp>
      <p:sp>
        <p:nvSpPr>
          <p:cNvPr id="4" name="Slide Number Placeholder 3"/>
          <p:cNvSpPr>
            <a:spLocks noGrp="1"/>
          </p:cNvSpPr>
          <p:nvPr>
            <p:ph type="sldNum" sz="quarter" idx="10"/>
          </p:nvPr>
        </p:nvSpPr>
        <p:spPr/>
        <p:txBody>
          <a:bodyPr/>
          <a:lstStyle/>
          <a:p>
            <a:fld id="{88226397-485F-4BB0-931C-8A629C361199}" type="slidenum">
              <a:rPr lang="en-US" smtClean="0"/>
              <a:t>9</a:t>
            </a:fld>
            <a:endParaRPr lang="en-US"/>
          </a:p>
        </p:txBody>
      </p:sp>
      <p:pic>
        <p:nvPicPr>
          <p:cNvPr id="12294" name="Picture 6" descr="Accessibility icons"/>
          <p:cNvPicPr>
            <a:picLocks noChangeAspect="1" noChangeArrowheads="1"/>
          </p:cNvPicPr>
          <p:nvPr/>
        </p:nvPicPr>
        <p:blipFill rotWithShape="1">
          <a:blip r:embed="rId4">
            <a:extLst>
              <a:ext uri="{28A0092B-C50C-407E-A947-70E740481C1C}">
                <a14:useLocalDpi xmlns:a14="http://schemas.microsoft.com/office/drawing/2010/main" val="0"/>
              </a:ext>
            </a:extLst>
          </a:blip>
          <a:srcRect l="1982" t="5191" r="2434" b="4437"/>
          <a:stretch/>
        </p:blipFill>
        <p:spPr bwMode="auto">
          <a:xfrm>
            <a:off x="5520059" y="2535403"/>
            <a:ext cx="2776859" cy="262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4722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UWTheme-120-Wi19">
  <a:themeElements>
    <a:clrScheme name="Custom 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4B2A85"/>
      </a:hlink>
      <a:folHlink>
        <a:srgbClr val="DED4FF"/>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C0000"/>
          </a:solidFill>
          <a:prstDash val="solid"/>
          <a:round/>
          <a:headEnd type="none" w="med" len="med"/>
          <a:tailEnd type="triangl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sz="2000" smtClean="0">
            <a:solidFill>
              <a:srgbClr val="C00000"/>
            </a:solidFill>
            <a:latin typeface="Calibri" charset="0"/>
            <a:ea typeface="Calibri" charset="0"/>
            <a:cs typeface="Calibri"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WTheme-120-Wi19" id="{C50F3396-D7F3-4338-9BB4-75A820C6FB58}" vid="{2CA01196-D5BA-4104-9C63-25FAC9B753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UWTheme-120-Wi19</Template>
  <TotalTime>10413</TotalTime>
  <Words>1823</Words>
  <Application>Microsoft Office PowerPoint</Application>
  <PresentationFormat>On-screen Show (4:3)</PresentationFormat>
  <Paragraphs>353</Paragraphs>
  <Slides>41</Slides>
  <Notes>15</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41</vt:i4>
      </vt:variant>
    </vt:vector>
  </HeadingPairs>
  <TitlesOfParts>
    <vt:vector size="56" baseType="lpstr">
      <vt:lpstr>Arial</vt:lpstr>
      <vt:lpstr>Arial Narrow</vt:lpstr>
      <vt:lpstr>Bodoni</vt:lpstr>
      <vt:lpstr>Calibri</vt:lpstr>
      <vt:lpstr>Courier New</vt:lpstr>
      <vt:lpstr>Cutive</vt:lpstr>
      <vt:lpstr>EB Garamond</vt:lpstr>
      <vt:lpstr>Lemon</vt:lpstr>
      <vt:lpstr>Libre Baskerville</vt:lpstr>
      <vt:lpstr>Montserrat</vt:lpstr>
      <vt:lpstr>Roboto Regular</vt:lpstr>
      <vt:lpstr>Short Stack</vt:lpstr>
      <vt:lpstr>Times New Roman</vt:lpstr>
      <vt:lpstr>Wingdings</vt:lpstr>
      <vt:lpstr>UWTheme-120-Wi19</vt:lpstr>
      <vt:lpstr>Computing for Social Good CSE 120 Winter 2019</vt:lpstr>
      <vt:lpstr>Administrivia</vt:lpstr>
      <vt:lpstr>Why So Negative?</vt:lpstr>
      <vt:lpstr>Outline</vt:lpstr>
      <vt:lpstr>Accessibility</vt:lpstr>
      <vt:lpstr>Accessibility Benefits Example</vt:lpstr>
      <vt:lpstr>1 in 5 Americans Have a Disability</vt:lpstr>
      <vt:lpstr>Accessibility Needs are Situational</vt:lpstr>
      <vt:lpstr>Broad Categories of Disabilities</vt:lpstr>
      <vt:lpstr>Broad Categories of Disabilities</vt:lpstr>
      <vt:lpstr>Assistive Technology for Visual Impairment</vt:lpstr>
      <vt:lpstr>Screen Reader Technology</vt:lpstr>
      <vt:lpstr>Imaging of text</vt:lpstr>
      <vt:lpstr>Optical Character Recognition (OCR)</vt:lpstr>
      <vt:lpstr>Speech Synthesis</vt:lpstr>
      <vt:lpstr>Kurzweil Reading Machine</vt:lpstr>
      <vt:lpstr>Kurzweil Reading Machine</vt:lpstr>
      <vt:lpstr>Other Applications for Text-to-Speech</vt:lpstr>
      <vt:lpstr>Innovations from Accessible Development</vt:lpstr>
      <vt:lpstr>Accessible Technology at UW</vt:lpstr>
      <vt:lpstr>Outline</vt:lpstr>
      <vt:lpstr>PowerPoint Presentation</vt:lpstr>
      <vt:lpstr>PowerPoint Presentation</vt:lpstr>
      <vt:lpstr>PowerPoint Presentation</vt:lpstr>
      <vt:lpstr>Information &amp; Communication Technology for Development (ICTD)</vt:lpstr>
      <vt:lpstr>Technology in the Developing World</vt:lpstr>
      <vt:lpstr>Designing Technology for Unfamiliar Environments</vt:lpstr>
      <vt:lpstr>Example:</vt:lpstr>
      <vt:lpstr>Example: Digital Financial Services (DFS)</vt:lpstr>
      <vt:lpstr>Mobile Money</vt:lpstr>
      <vt:lpstr>Digital Financial Services Challenges</vt:lpstr>
      <vt:lpstr>Outline</vt:lpstr>
      <vt:lpstr>Crowdsourcing</vt:lpstr>
      <vt:lpstr>Wikipedia – Crowdsourced Knowledge</vt:lpstr>
      <vt:lpstr>Crowdfunding – Crowdsourced Money</vt:lpstr>
      <vt:lpstr>Crowdsourced Digitization</vt:lpstr>
      <vt:lpstr>Duolingo – Crowdsourced Translation </vt:lpstr>
      <vt:lpstr>fold.it </vt:lpstr>
      <vt:lpstr>fold.it </vt:lpstr>
      <vt:lpstr>Why Does Crowdsourcing Work?</vt:lpstr>
      <vt:lpstr>Computing for Social Good</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“Reality” CSE 120 Winter 2019</dc:title>
  <dc:creator>Justin Hsia</dc:creator>
  <cp:lastModifiedBy>Justin Hsia</cp:lastModifiedBy>
  <cp:revision>134</cp:revision>
  <cp:lastPrinted>2019-03-07T02:22:13Z</cp:lastPrinted>
  <dcterms:created xsi:type="dcterms:W3CDTF">2019-03-05T21:50:11Z</dcterms:created>
  <dcterms:modified xsi:type="dcterms:W3CDTF">2019-03-14T00:20:15Z</dcterms:modified>
</cp:coreProperties>
</file>